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D1_DFB803DF.xml" ContentType="application/vnd.ms-powerpoint.comments+xml"/>
  <Override PartName="/ppt/comments/modernComment_1CF_C0882A07.xml" ContentType="application/vnd.ms-powerpoint.comments+xml"/>
  <Override PartName="/ppt/comments/modernComment_1E3_C2769C3F.xml" ContentType="application/vnd.ms-powerpoint.comments+xml"/>
  <Override PartName="/ppt/comments/modernComment_1B6_6503E7AA.xml" ContentType="application/vnd.ms-powerpoint.comments+xml"/>
  <Override PartName="/ppt/comments/modernComment_1D4_9C235BEE.xml" ContentType="application/vnd.ms-powerpoint.comments+xml"/>
  <Override PartName="/ppt/comments/modernComment_1D7_3996902A.xml" ContentType="application/vnd.ms-powerpoint.comments+xml"/>
  <Override PartName="/ppt/comments/modernComment_1B2_60EB2E6A.xml" ContentType="application/vnd.ms-powerpoint.comments+xml"/>
  <Override PartName="/ppt/comments/modernComment_1E7_85079154.xml" ContentType="application/vnd.ms-powerpoint.comments+xml"/>
  <Override PartName="/ppt/comments/modernComment_1BE_43BA60A7.xml" ContentType="application/vnd.ms-powerpoint.comments+xml"/>
  <Override PartName="/ppt/comments/modernComment_1B3_F66D21CB.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3"/>
  </p:notesMasterIdLst>
  <p:sldIdLst>
    <p:sldId id="427" r:id="rId2"/>
    <p:sldId id="440" r:id="rId3"/>
    <p:sldId id="490" r:id="rId4"/>
    <p:sldId id="465" r:id="rId5"/>
    <p:sldId id="484" r:id="rId6"/>
    <p:sldId id="485" r:id="rId7"/>
    <p:sldId id="441" r:id="rId8"/>
    <p:sldId id="463" r:id="rId9"/>
    <p:sldId id="483" r:id="rId10"/>
    <p:sldId id="428" r:id="rId11"/>
    <p:sldId id="438" r:id="rId12"/>
    <p:sldId id="468" r:id="rId13"/>
    <p:sldId id="488" r:id="rId14"/>
    <p:sldId id="489" r:id="rId15"/>
    <p:sldId id="471" r:id="rId16"/>
    <p:sldId id="434" r:id="rId17"/>
    <p:sldId id="487" r:id="rId18"/>
    <p:sldId id="467" r:id="rId19"/>
    <p:sldId id="446" r:id="rId20"/>
    <p:sldId id="435" r:id="rId21"/>
    <p:sldId id="464" r:id="rId22"/>
  </p:sldIdLst>
  <p:sldSz cx="13439775" cy="7559675"/>
  <p:notesSz cx="7772400" cy="10058400"/>
  <p:defaultTextStyle>
    <a:defPPr>
      <a:defRPr lang="en-US"/>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Arial Unicode MS" charset="0"/>
      </a:defRPr>
    </a:lvl5pPr>
    <a:lvl6pPr marL="2286000" algn="l" defTabSz="914400" rtl="0" eaLnBrk="1" latinLnBrk="0" hangingPunct="1">
      <a:defRPr kern="1200">
        <a:solidFill>
          <a:schemeClr val="tx1"/>
        </a:solidFill>
        <a:latin typeface="Arial" charset="0"/>
        <a:ea typeface="+mn-ea"/>
        <a:cs typeface="Arial Unicode MS" charset="0"/>
      </a:defRPr>
    </a:lvl6pPr>
    <a:lvl7pPr marL="2743200" algn="l" defTabSz="914400" rtl="0" eaLnBrk="1" latinLnBrk="0" hangingPunct="1">
      <a:defRPr kern="1200">
        <a:solidFill>
          <a:schemeClr val="tx1"/>
        </a:solidFill>
        <a:latin typeface="Arial" charset="0"/>
        <a:ea typeface="+mn-ea"/>
        <a:cs typeface="Arial Unicode MS" charset="0"/>
      </a:defRPr>
    </a:lvl7pPr>
    <a:lvl8pPr marL="3200400" algn="l" defTabSz="914400" rtl="0" eaLnBrk="1" latinLnBrk="0" hangingPunct="1">
      <a:defRPr kern="1200">
        <a:solidFill>
          <a:schemeClr val="tx1"/>
        </a:solidFill>
        <a:latin typeface="Arial" charset="0"/>
        <a:ea typeface="+mn-ea"/>
        <a:cs typeface="Arial Unicode MS" charset="0"/>
      </a:defRPr>
    </a:lvl8pPr>
    <a:lvl9pPr marL="3657600" algn="l" defTabSz="914400" rtl="0" eaLnBrk="1" latinLnBrk="0" hangingPunct="1">
      <a:defRPr kern="1200">
        <a:solidFill>
          <a:schemeClr val="tx1"/>
        </a:solidFill>
        <a:latin typeface="Arial" charset="0"/>
        <a:ea typeface="+mn-ea"/>
        <a:cs typeface="Arial Unicode MS"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AEE341-3169-4F44-0CF0-7E823FDD8CCD}" name="Robbins, Michael (US)" initials="RM(" userId="Robbins, Michael (US)"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57E0"/>
    <a:srgbClr val="65B16E"/>
    <a:srgbClr val="4079E0"/>
    <a:srgbClr val="306091"/>
    <a:srgbClr val="EDEDED"/>
    <a:srgbClr val="FBFF61"/>
    <a:srgbClr val="FCF56A"/>
    <a:srgbClr val="BFDCB9"/>
    <a:srgbClr val="D48180"/>
    <a:srgbClr val="E4E4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363" autoAdjust="0"/>
    <p:restoredTop sz="94834" autoAdjust="0"/>
  </p:normalViewPr>
  <p:slideViewPr>
    <p:cSldViewPr>
      <p:cViewPr varScale="1">
        <p:scale>
          <a:sx n="128" d="100"/>
          <a:sy n="128" d="100"/>
        </p:scale>
        <p:origin x="1592" y="16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25" d="100"/>
        <a:sy n="125" d="100"/>
      </p:scale>
      <p:origin x="0" y="0"/>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omments/modernComment_1B2_60EB2E6A.xml><?xml version="1.0" encoding="utf-8"?>
<p188:cmLst xmlns:a="http://schemas.openxmlformats.org/drawingml/2006/main" xmlns:r="http://schemas.openxmlformats.org/officeDocument/2006/relationships" xmlns:p188="http://schemas.microsoft.com/office/powerpoint/2018/8/main">
  <p188:cm id="{5C4FBCE9-08FC-45D7-A9F8-E76786E7A4C2}" authorId="{93AEE341-3169-4F44-0CF0-7E823FDD8CCD}" created="2024-08-20T20:24:37.456">
    <ac:deMkLst xmlns:ac="http://schemas.microsoft.com/office/drawing/2013/main/command">
      <pc:docMk xmlns:pc="http://schemas.microsoft.com/office/powerpoint/2013/main/command"/>
      <pc:sldMk xmlns:pc="http://schemas.microsoft.com/office/powerpoint/2013/main/command" cId="1626025578" sldId="434"/>
      <ac:spMk id="3" creationId="{00000000-0000-0000-0000-000000000000}"/>
    </ac:deMkLst>
    <p188:txBody>
      <a:bodyPr/>
      <a:lstStyle/>
      <a:p>
        <a:r>
          <a:rPr lang="en-US"/>
          <a:t>Do all points get his and alcConnRef tags?  Only need to show that once in the list.</a:t>
        </a:r>
      </a:p>
    </p188:txBody>
  </p188:cm>
  <p188:cm id="{91172395-6FB4-40E2-B823-963B28ABA0C4}" authorId="{93AEE341-3169-4F44-0CF0-7E823FDD8CCD}" created="2024-08-20T20:25:15.052">
    <ac:deMkLst xmlns:ac="http://schemas.microsoft.com/office/drawing/2013/main/command">
      <pc:docMk xmlns:pc="http://schemas.microsoft.com/office/powerpoint/2013/main/command"/>
      <pc:sldMk xmlns:pc="http://schemas.microsoft.com/office/powerpoint/2013/main/command" cId="1626025578" sldId="434"/>
      <ac:spMk id="3" creationId="{00000000-0000-0000-0000-000000000000}"/>
    </ac:deMkLst>
    <p188:txBody>
      <a:bodyPr/>
      <a:lstStyle/>
      <a:p>
        <a:r>
          <a:rPr lang="en-US"/>
          <a:t>Would this be a good place to explain the alcSyncCur again?  </a:t>
        </a:r>
      </a:p>
    </p188:txBody>
  </p188:cm>
</p188:cmLst>
</file>

<file path=ppt/comments/modernComment_1B3_F66D21CB.xml><?xml version="1.0" encoding="utf-8"?>
<p188:cmLst xmlns:a="http://schemas.openxmlformats.org/drawingml/2006/main" xmlns:r="http://schemas.openxmlformats.org/officeDocument/2006/relationships" xmlns:p188="http://schemas.microsoft.com/office/powerpoint/2018/8/main">
  <p188:cm id="{DE125E66-F246-44FE-B033-1195F4514084}" authorId="{93AEE341-3169-4F44-0CF0-7E823FDD8CCD}" created="2024-08-20T20:36:04.830">
    <ac:deMkLst xmlns:ac="http://schemas.microsoft.com/office/drawing/2013/main/command">
      <pc:docMk xmlns:pc="http://schemas.microsoft.com/office/powerpoint/2013/main/command"/>
      <pc:sldMk xmlns:pc="http://schemas.microsoft.com/office/powerpoint/2013/main/command" cId="4134347211" sldId="435"/>
      <ac:spMk id="3" creationId="{00000000-0000-0000-0000-000000000000}"/>
    </ac:deMkLst>
    <p188:txBody>
      <a:bodyPr/>
      <a:lstStyle/>
      <a:p>
        <a:r>
          <a:rPr lang="en-US"/>
          <a:t>Normal for a connection to close
Is that the connState?  What does a closed or open state mean?</a:t>
        </a:r>
      </a:p>
    </p188:txBody>
  </p188:cm>
  <p188:cm id="{7F4816F9-3DD7-4515-B6D2-6F7B3F7D60A4}" authorId="{93AEE341-3169-4F44-0CF0-7E823FDD8CCD}" created="2024-08-20T20:36:31.944">
    <ac:deMkLst xmlns:ac="http://schemas.microsoft.com/office/drawing/2013/main/command">
      <pc:docMk xmlns:pc="http://schemas.microsoft.com/office/powerpoint/2013/main/command"/>
      <pc:sldMk xmlns:pc="http://schemas.microsoft.com/office/powerpoint/2013/main/command" cId="4134347211" sldId="435"/>
      <ac:spMk id="3" creationId="{00000000-0000-0000-0000-000000000000}"/>
    </ac:deMkLst>
    <p188:txBody>
      <a:bodyPr/>
      <a:lstStyle/>
      <a:p>
        <a:r>
          <a:rPr lang="en-US"/>
          <a:t>For larger systems…
What is the point at which a system becomes "larger"?</a:t>
        </a:r>
      </a:p>
    </p188:txBody>
  </p188:cm>
  <p188:cm id="{FE6F3610-75A8-42B5-BEAF-D75D997DCBDC}" authorId="{93AEE341-3169-4F44-0CF0-7E823FDD8CCD}" created="2024-08-20T20:36:56.683">
    <ac:deMkLst xmlns:ac="http://schemas.microsoft.com/office/drawing/2013/main/command">
      <pc:docMk xmlns:pc="http://schemas.microsoft.com/office/powerpoint/2013/main/command"/>
      <pc:sldMk xmlns:pc="http://schemas.microsoft.com/office/powerpoint/2013/main/command" cId="4134347211" sldId="435"/>
      <ac:spMk id="3" creationId="{00000000-0000-0000-0000-000000000000}"/>
    </ac:deMkLst>
    <p188:txBody>
      <a:bodyPr/>
      <a:lstStyle/>
      <a:p>
        <a:r>
          <a:rPr lang="en-US"/>
          <a:t>If kind and units are not the same in WC and SS, what happens?</a:t>
        </a:r>
      </a:p>
    </p188:txBody>
  </p188:cm>
</p188:cmLst>
</file>

<file path=ppt/comments/modernComment_1B6_6503E7AA.xml><?xml version="1.0" encoding="utf-8"?>
<p188:cmLst xmlns:a="http://schemas.openxmlformats.org/drawingml/2006/main" xmlns:r="http://schemas.openxmlformats.org/officeDocument/2006/relationships" xmlns:p188="http://schemas.microsoft.com/office/powerpoint/2018/8/main">
  <p188:cm id="{E47077DE-7E4E-489C-BCEF-797CD28BBA77}" authorId="{93AEE341-3169-4F44-0CF0-7E823FDD8CCD}" created="2024-08-20T20:01:27.174">
    <ac:txMkLst xmlns:ac="http://schemas.microsoft.com/office/drawing/2013/main/command">
      <pc:docMk xmlns:pc="http://schemas.microsoft.com/office/powerpoint/2013/main/command"/>
      <pc:sldMk xmlns:pc="http://schemas.microsoft.com/office/powerpoint/2013/main/command" cId="1694754730" sldId="438"/>
      <ac:spMk id="3" creationId="{00000000-0000-0000-0000-000000000000}"/>
      <ac:txMk cp="225" len="99">
        <ac:context len="829" hash="572489802"/>
      </ac:txMk>
    </ac:txMkLst>
    <p188:pos x="10520363" y="2906713"/>
    <p188:txBody>
      <a:bodyPr/>
      <a:lstStyle/>
      <a:p>
        <a:r>
          <a:rPr lang="en-US"/>
          <a:t>The trend log path (point mapping) will be a different name from the curVal path.  Store his path in alcHis tag.</a:t>
        </a:r>
      </a:p>
    </p188:txBody>
  </p188:cm>
  <p188:cm id="{39CCA7D6-3E69-4FB7-83AE-539C4B742809}" authorId="{93AEE341-3169-4F44-0CF0-7E823FDD8CCD}" created="2024-08-20T20:06:43.041">
    <ac:txMkLst xmlns:ac="http://schemas.microsoft.com/office/drawing/2013/main/command">
      <pc:docMk xmlns:pc="http://schemas.microsoft.com/office/powerpoint/2013/main/command"/>
      <pc:sldMk xmlns:pc="http://schemas.microsoft.com/office/powerpoint/2013/main/command" cId="1694754730" sldId="438"/>
      <ac:spMk id="3" creationId="{00000000-0000-0000-0000-000000000000}"/>
      <ac:txMk cp="580" len="38">
        <ac:context len="829" hash="572489802"/>
      </ac:txMk>
    </ac:txMkLst>
    <p188:pos x="4691063" y="4621213"/>
    <p188:txBody>
      <a:bodyPr/>
      <a:lstStyle/>
      <a:p>
        <a:r>
          <a:rPr lang="en-US"/>
          <a:t>read(alcConn).alcLearnTool("trees/geographic")
I got no data from running this query.  What should go in the "trees/geographic" to get results?</a:t>
        </a:r>
      </a:p>
    </p188:txBody>
  </p188:cm>
</p188:cmLst>
</file>

<file path=ppt/comments/modernComment_1BE_43BA60A7.xml><?xml version="1.0" encoding="utf-8"?>
<p188:cmLst xmlns:a="http://schemas.openxmlformats.org/drawingml/2006/main" xmlns:r="http://schemas.openxmlformats.org/officeDocument/2006/relationships" xmlns:p188="http://schemas.microsoft.com/office/powerpoint/2018/8/main">
  <p188:cm id="{E591C203-F2F1-4080-B52A-FC2487968D33}" authorId="{93AEE341-3169-4F44-0CF0-7E823FDD8CCD}" created="2024-08-20T20:35:07.789">
    <ac:txMkLst xmlns:ac="http://schemas.microsoft.com/office/drawing/2013/main/command">
      <pc:docMk xmlns:pc="http://schemas.microsoft.com/office/powerpoint/2013/main/command"/>
      <pc:sldMk xmlns:pc="http://schemas.microsoft.com/office/powerpoint/2013/main/command" cId="1136287911" sldId="446"/>
      <ac:spMk id="3" creationId="{00000000-0000-0000-0000-000000000000}"/>
      <ac:txMk cp="227" len="211">
        <ac:context len="439" hash="1994893351"/>
      </ac:txMk>
    </ac:txMkLst>
    <p188:pos x="12234863" y="2497138"/>
    <p188:txBody>
      <a:bodyPr/>
      <a:lstStyle/>
      <a:p>
        <a:r>
          <a:rPr lang="en-US"/>
          <a:t>Note: The pointWrite() command is the only writing command that is truly supported.  The pointAuto() function is only used to clear the writeVal on SkySpark’s end.  It does not do anything on the device’s end.  
Need to understand what this means...</a:t>
        </a:r>
      </a:p>
    </p188:txBody>
  </p188:cm>
</p188:cmLst>
</file>

<file path=ppt/comments/modernComment_1CF_C0882A07.xml><?xml version="1.0" encoding="utf-8"?>
<p188:cmLst xmlns:a="http://schemas.openxmlformats.org/drawingml/2006/main" xmlns:r="http://schemas.openxmlformats.org/officeDocument/2006/relationships" xmlns:p188="http://schemas.microsoft.com/office/powerpoint/2018/8/main">
  <p188:cm id="{49545414-752F-482C-8EE6-32201DC97F87}" authorId="{93AEE341-3169-4F44-0CF0-7E823FDD8CCD}" created="2024-08-20T18:38:43.510">
    <ac:deMkLst xmlns:ac="http://schemas.microsoft.com/office/drawing/2013/main/command">
      <pc:docMk xmlns:pc="http://schemas.microsoft.com/office/powerpoint/2013/main/command"/>
      <pc:sldMk xmlns:pc="http://schemas.microsoft.com/office/powerpoint/2013/main/command" cId="3230149127" sldId="463"/>
      <ac:spMk id="3" creationId="{00000000-0000-0000-0000-000000000000}"/>
    </ac:deMkLst>
    <p188:txBody>
      <a:bodyPr/>
      <a:lstStyle/>
      <a:p>
        <a:r>
          <a:rPr lang="en-US"/>
          <a:t>What does this mean?  Set up the API on the ALC side?  Enable the SOAP API?  How?</a:t>
        </a:r>
      </a:p>
    </p188:txBody>
  </p188:cm>
</p188:cmLst>
</file>

<file path=ppt/comments/modernComment_1D1_DFB803DF.xml><?xml version="1.0" encoding="utf-8"?>
<p188:cmLst xmlns:a="http://schemas.openxmlformats.org/drawingml/2006/main" xmlns:r="http://schemas.openxmlformats.org/officeDocument/2006/relationships" xmlns:p188="http://schemas.microsoft.com/office/powerpoint/2018/8/main">
  <p188:cm id="{8940F4A3-5BBB-4CC0-BC82-EF4E113B65D3}" authorId="{93AEE341-3169-4F44-0CF0-7E823FDD8CCD}" created="2024-08-20T19:53:59.371">
    <ac:deMkLst xmlns:ac="http://schemas.microsoft.com/office/drawing/2013/main/command">
      <pc:docMk xmlns:pc="http://schemas.microsoft.com/office/powerpoint/2013/main/command"/>
      <pc:sldMk xmlns:pc="http://schemas.microsoft.com/office/powerpoint/2013/main/command" cId="3753378783" sldId="465"/>
      <ac:spMk id="3" creationId="{00000000-0000-0000-0000-000000000000}"/>
    </ac:deMkLst>
    <p188:txBody>
      <a:bodyPr/>
      <a:lstStyle/>
      <a:p>
        <a:r>
          <a:rPr lang="en-US"/>
          <a:t>What is the maximum point count per license or does the pricing tier with higher point counts?</a:t>
        </a:r>
      </a:p>
    </p188:txBody>
  </p188:cm>
  <p188:cm id="{8F1A74B6-57AB-4390-AEB6-CDBE7ADFB92F}" authorId="{93AEE341-3169-4F44-0CF0-7E823FDD8CCD}" created="2024-08-20T19:54:39.800">
    <ac:deMkLst xmlns:ac="http://schemas.microsoft.com/office/drawing/2013/main/command">
      <pc:docMk xmlns:pc="http://schemas.microsoft.com/office/powerpoint/2013/main/command"/>
      <pc:sldMk xmlns:pc="http://schemas.microsoft.com/office/powerpoint/2013/main/command" cId="3753378783" sldId="465"/>
      <ac:spMk id="3" creationId="{00000000-0000-0000-0000-000000000000}"/>
    </ac:deMkLst>
    <p188:txBody>
      <a:bodyPr/>
      <a:lstStyle/>
      <a:p>
        <a:r>
          <a:rPr lang="en-US"/>
          <a:t>If either of these go into fault…
What does that mean, multiple node ids or exceeding the maximum number of points?</a:t>
        </a:r>
      </a:p>
    </p188:txBody>
  </p188:cm>
</p188:cmLst>
</file>

<file path=ppt/comments/modernComment_1D4_9C235BEE.xml><?xml version="1.0" encoding="utf-8"?>
<p188:cmLst xmlns:a="http://schemas.openxmlformats.org/drawingml/2006/main" xmlns:r="http://schemas.openxmlformats.org/officeDocument/2006/relationships" xmlns:p188="http://schemas.microsoft.com/office/powerpoint/2018/8/main">
  <p188:cm id="{007333A5-7D9D-4099-96F3-F071F648FB56}" authorId="{93AEE341-3169-4F44-0CF0-7E823FDD8CCD}" created="2024-08-20T20:16:59.573">
    <ac:deMkLst xmlns:ac="http://schemas.microsoft.com/office/drawing/2013/main/command">
      <pc:docMk xmlns:pc="http://schemas.microsoft.com/office/powerpoint/2013/main/command"/>
      <pc:sldMk xmlns:pc="http://schemas.microsoft.com/office/powerpoint/2013/main/command" cId="2619562990" sldId="468"/>
      <ac:spMk id="3" creationId="{00000000-0000-0000-0000-000000000000}"/>
    </ac:deMkLst>
    <p188:txBody>
      <a:bodyPr/>
      <a:lstStyle/>
      <a:p>
        <a:r>
          <a:rPr lang="en-US"/>
          <a:t>Is it going to be common knowledge for someone using the connector to understand what a WSDL is and how that is beneficial?</a:t>
        </a:r>
      </a:p>
    </p188:txBody>
  </p188:cm>
  <p188:cm id="{1540228A-584B-4E48-9042-03D8EB816B7C}" authorId="{93AEE341-3169-4F44-0CF0-7E823FDD8CCD}" created="2024-08-20T20:18:41.923">
    <ac:txMkLst xmlns:ac="http://schemas.microsoft.com/office/drawing/2013/main/command">
      <pc:docMk xmlns:pc="http://schemas.microsoft.com/office/powerpoint/2013/main/command"/>
      <pc:sldMk xmlns:pc="http://schemas.microsoft.com/office/powerpoint/2013/main/command" cId="2619562990" sldId="468"/>
      <ac:spMk id="3" creationId="{00000000-0000-0000-0000-000000000000}"/>
      <ac:txMk cp="790" len="48">
        <ac:context len="839" hash="1537319150"/>
      </ac:txMk>
    </ac:txMkLst>
    <p188:pos x="5891213" y="3811588"/>
    <p188:txBody>
      <a:bodyPr/>
      <a:lstStyle/>
      <a:p>
        <a:r>
          <a:rPr lang="en-US"/>
          <a:t>Is the ALC app with reports going to be part of this offering?</a:t>
        </a:r>
      </a:p>
    </p188:txBody>
  </p188:cm>
  <p188:cm id="{811FB40A-DE3A-4D4F-95E8-F017BDE9EE10}" authorId="{93AEE341-3169-4F44-0CF0-7E823FDD8CCD}" created="2024-08-20T20:19:38.174">
    <ac:txMkLst xmlns:ac="http://schemas.microsoft.com/office/drawing/2013/main/command">
      <pc:docMk xmlns:pc="http://schemas.microsoft.com/office/powerpoint/2013/main/command"/>
      <pc:sldMk xmlns:pc="http://schemas.microsoft.com/office/powerpoint/2013/main/command" cId="2619562990" sldId="468"/>
      <ac:spMk id="3" creationId="{00000000-0000-0000-0000-000000000000}"/>
      <ac:txMk cp="790" len="48">
        <ac:context len="839" hash="1537319150"/>
      </ac:txMk>
    </ac:txMkLst>
    <p188:pos x="5891213" y="3811588"/>
    <p188:txBody>
      <a:bodyPr/>
      <a:lstStyle/>
      <a:p>
        <a:r>
          <a:rPr lang="en-US"/>
          <a:t>I ran this:  readAll(alcConn).alcChildren("trees/geographic")
And got nothing.  What should go in the "trees/geographic" to get results?</a:t>
        </a:r>
      </a:p>
    </p188:txBody>
  </p188:cm>
</p188:cmLst>
</file>

<file path=ppt/comments/modernComment_1D7_3996902A.xml><?xml version="1.0" encoding="utf-8"?>
<p188:cmLst xmlns:a="http://schemas.openxmlformats.org/drawingml/2006/main" xmlns:r="http://schemas.openxmlformats.org/officeDocument/2006/relationships" xmlns:p188="http://schemas.microsoft.com/office/powerpoint/2018/8/main">
  <p188:cm id="{2B497797-9AFF-4571-A03C-5496461D37FC}" authorId="{93AEE341-3169-4F44-0CF0-7E823FDD8CCD}" created="2024-08-20T20:21:04.114">
    <ac:deMkLst xmlns:ac="http://schemas.microsoft.com/office/drawing/2013/main/command">
      <pc:docMk xmlns:pc="http://schemas.microsoft.com/office/powerpoint/2013/main/command"/>
      <pc:sldMk xmlns:pc="http://schemas.microsoft.com/office/powerpoint/2013/main/command" cId="966168618" sldId="471"/>
      <ac:spMk id="3" creationId="{00000000-0000-0000-0000-000000000000}"/>
    </ac:deMkLst>
    <p188:txBody>
      <a:bodyPr/>
      <a:lstStyle/>
      <a:p>
        <a:r>
          <a:rPr lang="en-US"/>
          <a:t>What is the alcMakePointsToBuckets for?</a:t>
        </a:r>
      </a:p>
    </p188:txBody>
  </p188:cm>
  <p188:cm id="{A5E2BE6A-BFF5-403A-96AF-34DD3DDB5416}" authorId="{93AEE341-3169-4F44-0CF0-7E823FDD8CCD}" created="2024-08-20T20:22:49.327">
    <pc:sldMkLst xmlns:pc="http://schemas.microsoft.com/office/powerpoint/2013/main/command">
      <pc:docMk/>
      <pc:sldMk cId="966168618" sldId="471"/>
    </pc:sldMkLst>
    <p188:txBody>
      <a:bodyPr/>
      <a:lstStyle/>
      <a:p>
        <a:r>
          <a:rPr lang="en-US"/>
          <a:t>What would you use alcViewStatus, alcViewSummary, and alcViewTuning for?  What scenario would they be used in?
</a:t>
        </a:r>
      </a:p>
    </p188:txBody>
  </p188:cm>
</p188:cmLst>
</file>

<file path=ppt/comments/modernComment_1E3_C2769C3F.xml><?xml version="1.0" encoding="utf-8"?>
<p188:cmLst xmlns:a="http://schemas.openxmlformats.org/drawingml/2006/main" xmlns:r="http://schemas.openxmlformats.org/officeDocument/2006/relationships" xmlns:p188="http://schemas.microsoft.com/office/powerpoint/2018/8/main">
  <p188:cm id="{F0344BDC-5791-4623-821D-65F50DFCD5A7}" authorId="{93AEE341-3169-4F44-0CF0-7E823FDD8CCD}" created="2024-08-20T18:38:56.434">
    <pc:sldMkLst xmlns:pc="http://schemas.microsoft.com/office/powerpoint/2013/main/command">
      <pc:docMk/>
      <pc:sldMk cId="3262553151" sldId="483"/>
    </pc:sldMkLst>
    <p188:txBody>
      <a:bodyPr/>
      <a:lstStyle/>
      <a:p>
        <a:r>
          <a:rPr lang="en-US"/>
          <a:t>What is a bucket?</a:t>
        </a:r>
      </a:p>
    </p188:txBody>
  </p188:cm>
</p188:cmLst>
</file>

<file path=ppt/comments/modernComment_1E7_85079154.xml><?xml version="1.0" encoding="utf-8"?>
<p188:cmLst xmlns:a="http://schemas.openxmlformats.org/drawingml/2006/main" xmlns:r="http://schemas.openxmlformats.org/officeDocument/2006/relationships" xmlns:p188="http://schemas.microsoft.com/office/powerpoint/2018/8/main">
  <p188:cm id="{49728FDE-545D-471B-93E8-E3D5C88167D6}" authorId="{93AEE341-3169-4F44-0CF0-7E823FDD8CCD}" created="2024-08-20T20:32:34.085">
    <ac:txMkLst xmlns:ac="http://schemas.microsoft.com/office/drawing/2013/main/command">
      <pc:docMk xmlns:pc="http://schemas.microsoft.com/office/powerpoint/2013/main/command"/>
      <pc:sldMk xmlns:pc="http://schemas.microsoft.com/office/powerpoint/2013/main/command" cId="2231865684" sldId="487"/>
      <ac:spMk id="3" creationId="{00000000-0000-0000-0000-000000000000}"/>
      <ac:txMk cp="560" len="49">
        <ac:context len="610" hash="1336819929"/>
      </ac:txMk>
    </ac:txMkLst>
    <p188:pos x="7739063" y="4564063"/>
    <p188:txBody>
      <a:bodyPr/>
      <a:lstStyle/>
      <a:p>
        <a:r>
          <a:rPr lang="en-US"/>
          <a:t>This feature is not used when writing back to ALC
What feature?  Converting str to num?</a:t>
        </a:r>
      </a:p>
    </p188:txBody>
  </p188:cm>
  <p188:cm id="{51F9DE14-374C-46F1-B6EB-220E25F63D42}" authorId="{93AEE341-3169-4F44-0CF0-7E823FDD8CCD}" created="2024-08-20T20:33:57.676">
    <ac:txMkLst xmlns:ac="http://schemas.microsoft.com/office/drawing/2013/main/command">
      <pc:docMk xmlns:pc="http://schemas.microsoft.com/office/powerpoint/2013/main/command"/>
      <pc:sldMk xmlns:pc="http://schemas.microsoft.com/office/powerpoint/2013/main/command" cId="2231865684" sldId="487"/>
      <ac:spMk id="3" creationId="{00000000-0000-0000-0000-000000000000}"/>
      <ac:txMk cp="346" len="46">
        <ac:context len="610" hash="1336819929"/>
      </ac:txMk>
    </ac:txMkLst>
    <p188:pos x="9653588" y="3163888"/>
    <p188:txBody>
      <a:bodyPr/>
      <a:lstStyle/>
      <a:p>
        <a:r>
          <a:rPr lang="en-US"/>
          <a:t>I know I wrote this but, does "If needed, Str values will be parsed to Number" say the correct thing?</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534988" y="763588"/>
            <a:ext cx="6700837" cy="3770312"/>
          </a:xfrm>
          <a:prstGeom prst="rect">
            <a:avLst/>
          </a:prstGeom>
          <a:noFill/>
          <a:ln w="9525">
            <a:noFill/>
            <a:round/>
            <a:headEnd/>
            <a:tailEnd/>
          </a:ln>
          <a:effectLst/>
        </p:spPr>
      </p:sp>
      <p:sp>
        <p:nvSpPr>
          <p:cNvPr id="2050" name="Rectangle 2"/>
          <p:cNvSpPr>
            <a:spLocks noGrp="1" noChangeArrowheads="1"/>
          </p:cNvSpPr>
          <p:nvPr>
            <p:ph type="body"/>
          </p:nvPr>
        </p:nvSpPr>
        <p:spPr bwMode="auto">
          <a:xfrm>
            <a:off x="777875" y="4776788"/>
            <a:ext cx="6216650"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a:p>
        </p:txBody>
      </p:sp>
      <p:sp>
        <p:nvSpPr>
          <p:cNvPr id="2051" name="Rectangle 3"/>
          <p:cNvSpPr>
            <a:spLocks noGrp="1" noChangeArrowheads="1"/>
          </p:cNvSpPr>
          <p:nvPr>
            <p:ph type="hdr"/>
          </p:nvPr>
        </p:nvSpPr>
        <p:spPr bwMode="auto">
          <a:xfrm>
            <a:off x="0"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2" name="Rectangle 4"/>
          <p:cNvSpPr>
            <a:spLocks noGrp="1" noChangeArrowheads="1"/>
          </p:cNvSpPr>
          <p:nvPr>
            <p:ph type="dt"/>
          </p:nvPr>
        </p:nvSpPr>
        <p:spPr bwMode="auto">
          <a:xfrm>
            <a:off x="4398963"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3" name="Rectangle 5"/>
          <p:cNvSpPr>
            <a:spLocks noGrp="1" noChangeArrowheads="1"/>
          </p:cNvSpPr>
          <p:nvPr>
            <p:ph type="ftr"/>
          </p:nvPr>
        </p:nvSpPr>
        <p:spPr bwMode="auto">
          <a:xfrm>
            <a:off x="0"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4" name="Rectangle 6"/>
          <p:cNvSpPr>
            <a:spLocks noGrp="1" noChangeArrowheads="1"/>
          </p:cNvSpPr>
          <p:nvPr>
            <p:ph type="sldNum"/>
          </p:nvPr>
        </p:nvSpPr>
        <p:spPr bwMode="auto">
          <a:xfrm>
            <a:off x="4398963"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defRPr>
            </a:lvl1pPr>
          </a:lstStyle>
          <a:p>
            <a:fld id="{CEECB734-5BA5-4DC8-AA53-F99A3D77BF9F}" type="slidenum">
              <a:rPr lang="en-US"/>
              <a:pPr/>
              <a:t>‹#›</a:t>
            </a:fld>
            <a:endParaRPr lang="en-US"/>
          </a:p>
        </p:txBody>
      </p:sp>
    </p:spTree>
    <p:extLst>
      <p:ext uri="{BB962C8B-B14F-4D97-AF65-F5344CB8AC3E}">
        <p14:creationId xmlns:p14="http://schemas.microsoft.com/office/powerpoint/2010/main" val="461524348"/>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6</a:t>
            </a:fld>
            <a:endParaRPr lang="en-US"/>
          </a:p>
        </p:txBody>
      </p:sp>
    </p:spTree>
    <p:extLst>
      <p:ext uri="{BB962C8B-B14F-4D97-AF65-F5344CB8AC3E}">
        <p14:creationId xmlns:p14="http://schemas.microsoft.com/office/powerpoint/2010/main" val="2236635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7</a:t>
            </a:fld>
            <a:endParaRPr lang="en-US"/>
          </a:p>
        </p:txBody>
      </p:sp>
    </p:spTree>
    <p:extLst>
      <p:ext uri="{BB962C8B-B14F-4D97-AF65-F5344CB8AC3E}">
        <p14:creationId xmlns:p14="http://schemas.microsoft.com/office/powerpoint/2010/main" val="3092593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8</a:t>
            </a:fld>
            <a:endParaRPr lang="en-US"/>
          </a:p>
        </p:txBody>
      </p:sp>
    </p:spTree>
    <p:extLst>
      <p:ext uri="{BB962C8B-B14F-4D97-AF65-F5344CB8AC3E}">
        <p14:creationId xmlns:p14="http://schemas.microsoft.com/office/powerpoint/2010/main" val="4002688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9</a:t>
            </a:fld>
            <a:endParaRPr lang="en-US"/>
          </a:p>
        </p:txBody>
      </p:sp>
    </p:spTree>
    <p:extLst>
      <p:ext uri="{BB962C8B-B14F-4D97-AF65-F5344CB8AC3E}">
        <p14:creationId xmlns:p14="http://schemas.microsoft.com/office/powerpoint/2010/main" val="1887794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10</a:t>
            </a:fld>
            <a:endParaRPr lang="en-US"/>
          </a:p>
        </p:txBody>
      </p:sp>
    </p:spTree>
    <p:extLst>
      <p:ext uri="{BB962C8B-B14F-4D97-AF65-F5344CB8AC3E}">
        <p14:creationId xmlns:p14="http://schemas.microsoft.com/office/powerpoint/2010/main" val="744672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4988" y="763588"/>
            <a:ext cx="6700837" cy="37703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CEECB734-5BA5-4DC8-AA53-F99A3D77BF9F}" type="slidenum">
              <a:rPr lang="en-US" smtClean="0"/>
              <a:pPr/>
              <a:t>21</a:t>
            </a:fld>
            <a:endParaRPr lang="en-US"/>
          </a:p>
        </p:txBody>
      </p:sp>
    </p:spTree>
    <p:extLst>
      <p:ext uri="{BB962C8B-B14F-4D97-AF65-F5344CB8AC3E}">
        <p14:creationId xmlns:p14="http://schemas.microsoft.com/office/powerpoint/2010/main" val="4005450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7455" y="2347914"/>
            <a:ext cx="11424867" cy="1620837"/>
          </a:xfrm>
        </p:spPr>
        <p:txBody>
          <a:bodyPr/>
          <a:lstStyle/>
          <a:p>
            <a:r>
              <a:rPr lang="en-US"/>
              <a:t>Click to edit Master title style</a:t>
            </a:r>
          </a:p>
        </p:txBody>
      </p:sp>
      <p:sp>
        <p:nvSpPr>
          <p:cNvPr id="3" name="Subtitle 2"/>
          <p:cNvSpPr>
            <a:spLocks noGrp="1"/>
          </p:cNvSpPr>
          <p:nvPr>
            <p:ph type="subTitle" idx="1"/>
          </p:nvPr>
        </p:nvSpPr>
        <p:spPr>
          <a:xfrm>
            <a:off x="2017026" y="4283075"/>
            <a:ext cx="9407842"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954BC0C1-5528-43AE-97DF-292E0B278A2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6AB7595F-DB8E-4B8C-A9A3-D4715C26D7D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40133" y="301626"/>
            <a:ext cx="3022362" cy="6454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70932" y="301626"/>
            <a:ext cx="8866018" cy="6454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BE40BA94-F3C6-4E99-85B7-FEBEEAAD127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7A0D1767-627C-491E-ACA3-F1A030805EB2}" type="slidenum">
              <a:rPr lang="en-US"/>
              <a:pPr/>
              <a:t>‹#›</a:t>
            </a:fld>
            <a:endParaRPr lang="en-US"/>
          </a:p>
        </p:txBody>
      </p:sp>
      <p:sp>
        <p:nvSpPr>
          <p:cNvPr id="7" name="AutoShape 3"/>
          <p:cNvSpPr>
            <a:spLocks noChangeArrowheads="1"/>
          </p:cNvSpPr>
          <p:nvPr userDrawn="1"/>
        </p:nvSpPr>
        <p:spPr bwMode="auto">
          <a:xfrm>
            <a:off x="0" y="1"/>
            <a:ext cx="13435542" cy="92075"/>
          </a:xfrm>
          <a:prstGeom prst="roundRect">
            <a:avLst>
              <a:gd name="adj" fmla="val 1722"/>
            </a:avLst>
          </a:prstGeom>
          <a:solidFill>
            <a:srgbClr val="306091"/>
          </a:solidFill>
          <a:ln w="9525">
            <a:noFill/>
            <a:round/>
            <a:headEnd/>
            <a:tailEnd/>
          </a:ln>
          <a:effectLst/>
        </p:spPr>
        <p:txBody>
          <a:bodyPr wrap="none" anchor="ctr"/>
          <a:lstStyle/>
          <a:p>
            <a:endParaRPr lang="en-US" dirty="0">
              <a:latin typeface="Calibri"/>
            </a:endParaRPr>
          </a:p>
        </p:txBody>
      </p:sp>
      <p:sp>
        <p:nvSpPr>
          <p:cNvPr id="8" name="AutoShape 5"/>
          <p:cNvSpPr>
            <a:spLocks noChangeArrowheads="1"/>
          </p:cNvSpPr>
          <p:nvPr userDrawn="1"/>
        </p:nvSpPr>
        <p:spPr bwMode="auto">
          <a:xfrm>
            <a:off x="1" y="7086601"/>
            <a:ext cx="13439775" cy="473075"/>
          </a:xfrm>
          <a:prstGeom prst="roundRect">
            <a:avLst>
              <a:gd name="adj" fmla="val 333"/>
            </a:avLst>
          </a:prstGeom>
          <a:solidFill>
            <a:srgbClr val="E6E6E6"/>
          </a:solidFill>
          <a:ln w="9525">
            <a:solidFill>
              <a:srgbClr val="999999"/>
            </a:solidFill>
            <a:round/>
            <a:headEnd/>
            <a:tailEnd/>
          </a:ln>
          <a:effectLst/>
        </p:spPr>
        <p:txBody>
          <a:bodyPr wrap="none" anchor="ctr"/>
          <a:lstStyle/>
          <a:p>
            <a:endParaRPr lang="en-US" dirty="0">
              <a:latin typeface="Calibri"/>
            </a:endParaRPr>
          </a:p>
        </p:txBody>
      </p:sp>
      <p:pic>
        <p:nvPicPr>
          <p:cNvPr id="9" name="Picture 6"/>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11708478" y="7194550"/>
            <a:ext cx="1585259" cy="279400"/>
          </a:xfrm>
          <a:prstGeom prst="rect">
            <a:avLst/>
          </a:prstGeom>
          <a:noFill/>
          <a:ln w="9525">
            <a:noFill/>
            <a:round/>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2483" y="4857751"/>
            <a:ext cx="11422751" cy="15017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62483" y="3203576"/>
            <a:ext cx="11422751"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0675F0D0-B4E2-4D88-9CB1-839303E0AAE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0931" y="1768476"/>
            <a:ext cx="5943132"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17248" y="1768476"/>
            <a:ext cx="5945248"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C3379F3D-E8EE-4F86-9FCB-309E6550E47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3048" y="303214"/>
            <a:ext cx="12095798" cy="125888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3047" y="1692275"/>
            <a:ext cx="593678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3047" y="2397125"/>
            <a:ext cx="593678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27830" y="1692275"/>
            <a:ext cx="5941016"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827830" y="2397125"/>
            <a:ext cx="5941016"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idx="10"/>
          </p:nvPr>
        </p:nvSpPr>
        <p:spPr/>
        <p:txBody>
          <a:bodyPr/>
          <a:lstStyle>
            <a:lvl1pPr>
              <a:defRPr/>
            </a:lvl1pPr>
          </a:lstStyle>
          <a:p>
            <a:endParaRPr lang="en-US"/>
          </a:p>
        </p:txBody>
      </p:sp>
      <p:sp>
        <p:nvSpPr>
          <p:cNvPr id="8" name="Footer Placeholder 7"/>
          <p:cNvSpPr>
            <a:spLocks noGrp="1"/>
          </p:cNvSpPr>
          <p:nvPr>
            <p:ph type="ftr" idx="11"/>
          </p:nvPr>
        </p:nvSpPr>
        <p:spPr/>
        <p:txBody>
          <a:bodyPr/>
          <a:lstStyle>
            <a:lvl1pPr>
              <a:defRPr/>
            </a:lvl1pPr>
          </a:lstStyle>
          <a:p>
            <a:endParaRPr lang="en-US"/>
          </a:p>
        </p:txBody>
      </p:sp>
      <p:sp>
        <p:nvSpPr>
          <p:cNvPr id="9" name="Slide Number Placeholder 8"/>
          <p:cNvSpPr>
            <a:spLocks noGrp="1"/>
          </p:cNvSpPr>
          <p:nvPr>
            <p:ph type="sldNum" idx="12"/>
          </p:nvPr>
        </p:nvSpPr>
        <p:spPr/>
        <p:txBody>
          <a:bodyPr/>
          <a:lstStyle>
            <a:lvl1pPr>
              <a:defRPr/>
            </a:lvl1pPr>
          </a:lstStyle>
          <a:p>
            <a:fld id="{48E0D1B4-678F-4805-AB5D-B3DC28A6F36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idx="10"/>
          </p:nvPr>
        </p:nvSpPr>
        <p:spPr/>
        <p:txBody>
          <a:bodyPr/>
          <a:lstStyle>
            <a:lvl1pPr>
              <a:defRPr/>
            </a:lvl1pPr>
          </a:lstStyle>
          <a:p>
            <a:endParaRPr lang="en-US"/>
          </a:p>
        </p:txBody>
      </p:sp>
      <p:sp>
        <p:nvSpPr>
          <p:cNvPr id="4" name="Footer Placeholder 3"/>
          <p:cNvSpPr>
            <a:spLocks noGrp="1"/>
          </p:cNvSpPr>
          <p:nvPr>
            <p:ph type="ftr" idx="11"/>
          </p:nvPr>
        </p:nvSpPr>
        <p:spPr/>
        <p:txBody>
          <a:bodyPr/>
          <a:lstStyle>
            <a:lvl1pPr>
              <a:defRPr/>
            </a:lvl1pPr>
          </a:lstStyle>
          <a:p>
            <a:endParaRPr lang="en-US"/>
          </a:p>
        </p:txBody>
      </p:sp>
      <p:sp>
        <p:nvSpPr>
          <p:cNvPr id="5" name="Slide Number Placeholder 4"/>
          <p:cNvSpPr>
            <a:spLocks noGrp="1"/>
          </p:cNvSpPr>
          <p:nvPr>
            <p:ph type="sldNum" idx="12"/>
          </p:nvPr>
        </p:nvSpPr>
        <p:spPr/>
        <p:txBody>
          <a:bodyPr/>
          <a:lstStyle>
            <a:lvl1pPr>
              <a:defRPr/>
            </a:lvl1pPr>
          </a:lstStyle>
          <a:p>
            <a:fld id="{04D856A3-77F7-46B4-819C-8A76F9F954C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Footer Placeholder 2"/>
          <p:cNvSpPr>
            <a:spLocks noGrp="1"/>
          </p:cNvSpPr>
          <p:nvPr>
            <p:ph type="ftr" idx="11"/>
          </p:nvPr>
        </p:nvSpPr>
        <p:spPr/>
        <p:txBody>
          <a:bodyPr/>
          <a:lstStyle>
            <a:lvl1pPr>
              <a:defRPr/>
            </a:lvl1pPr>
          </a:lstStyle>
          <a:p>
            <a:endParaRPr lang="en-US"/>
          </a:p>
        </p:txBody>
      </p:sp>
      <p:sp>
        <p:nvSpPr>
          <p:cNvPr id="4" name="Slide Number Placeholder 3"/>
          <p:cNvSpPr>
            <a:spLocks noGrp="1"/>
          </p:cNvSpPr>
          <p:nvPr>
            <p:ph type="sldNum" idx="12"/>
          </p:nvPr>
        </p:nvSpPr>
        <p:spPr/>
        <p:txBody>
          <a:bodyPr/>
          <a:lstStyle>
            <a:lvl1pPr>
              <a:defRPr/>
            </a:lvl1pPr>
          </a:lstStyle>
          <a:p>
            <a:fld id="{2B302B0B-9DA1-4326-9A47-77533AC78BC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3047" y="301626"/>
            <a:ext cx="4421369" cy="12795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255271" y="301625"/>
            <a:ext cx="751357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3047" y="1581151"/>
            <a:ext cx="4421369"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36CA8115-59EC-4BB4-9BD0-99F71946EE7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35044" y="5291139"/>
            <a:ext cx="8063865" cy="6254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35044" y="674689"/>
            <a:ext cx="806386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635044" y="5916613"/>
            <a:ext cx="806386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4F7DFA5C-703B-499A-8F55-EEDA89A566D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70932" y="301626"/>
            <a:ext cx="12091564" cy="1260475"/>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en-US" dirty="0"/>
              <a:t>Click to edit the title text format</a:t>
            </a:r>
          </a:p>
        </p:txBody>
      </p:sp>
      <p:sp>
        <p:nvSpPr>
          <p:cNvPr id="1026" name="Rectangle 2"/>
          <p:cNvSpPr>
            <a:spLocks noGrp="1" noChangeArrowheads="1"/>
          </p:cNvSpPr>
          <p:nvPr>
            <p:ph type="body" idx="1"/>
          </p:nvPr>
        </p:nvSpPr>
        <p:spPr bwMode="auto">
          <a:xfrm>
            <a:off x="670932" y="1768476"/>
            <a:ext cx="12091564" cy="4987925"/>
          </a:xfrm>
          <a:prstGeom prst="rect">
            <a:avLst/>
          </a:prstGeom>
          <a:noFill/>
          <a:ln w="9525">
            <a:noFill/>
            <a:round/>
            <a:headEnd/>
            <a:tailEnd/>
          </a:ln>
          <a:effectLst/>
        </p:spPr>
        <p:txBody>
          <a:bodyPr vert="horz" wrap="square" lIns="0" tIns="28224" rIns="0" bIns="0" numCol="1" anchor="t" anchorCtr="0" compatLnSpc="1">
            <a:prstTxWarp prst="textNoShape">
              <a:avLst/>
            </a:prstTxWarp>
          </a:bodyPr>
          <a:lstStyle/>
          <a:p>
            <a:pPr lvl="0"/>
            <a:r>
              <a:rPr lang="en-US" dirty="0"/>
              <a:t>Click to edit the outline text format</a:t>
            </a:r>
          </a:p>
          <a:p>
            <a:pPr lvl="1"/>
            <a:r>
              <a:rPr lang="en-US" dirty="0"/>
              <a:t>Second Outline Level</a:t>
            </a:r>
          </a:p>
          <a:p>
            <a:pPr lvl="2"/>
            <a:r>
              <a:rPr lang="en-US" dirty="0"/>
              <a:t>Third Outline Level</a:t>
            </a:r>
          </a:p>
          <a:p>
            <a:pPr lvl="3"/>
            <a:r>
              <a:rPr lang="en-US" dirty="0"/>
              <a:t>Fourth Outline Level</a:t>
            </a:r>
          </a:p>
          <a:p>
            <a:pPr lvl="4"/>
            <a:r>
              <a:rPr lang="en-US" dirty="0"/>
              <a:t>Fifth Outline Level</a:t>
            </a:r>
          </a:p>
          <a:p>
            <a:pPr lvl="4"/>
            <a:r>
              <a:rPr lang="en-US" dirty="0"/>
              <a:t>Sixth Outline Level</a:t>
            </a:r>
          </a:p>
          <a:p>
            <a:pPr lvl="4"/>
            <a:r>
              <a:rPr lang="en-US" dirty="0"/>
              <a:t>Seventh Outline Level</a:t>
            </a:r>
          </a:p>
          <a:p>
            <a:pPr lvl="4"/>
            <a:r>
              <a:rPr lang="en-US" dirty="0"/>
              <a:t>Eighth Outline Level</a:t>
            </a:r>
          </a:p>
          <a:p>
            <a:pPr lvl="4"/>
            <a:r>
              <a:rPr lang="en-US" dirty="0"/>
              <a:t>Ninth Outline Level</a:t>
            </a:r>
          </a:p>
        </p:txBody>
      </p:sp>
      <p:sp>
        <p:nvSpPr>
          <p:cNvPr id="1027" name="Rectangle 3"/>
          <p:cNvSpPr>
            <a:spLocks noGrp="1" noChangeArrowheads="1"/>
          </p:cNvSpPr>
          <p:nvPr>
            <p:ph type="dt"/>
          </p:nvPr>
        </p:nvSpPr>
        <p:spPr bwMode="auto">
          <a:xfrm>
            <a:off x="670932" y="6886576"/>
            <a:ext cx="3128187" cy="5191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itchFamily="16" charset="0"/>
              </a:defRPr>
            </a:lvl1pPr>
          </a:lstStyle>
          <a:p>
            <a:endParaRPr lang="en-US"/>
          </a:p>
        </p:txBody>
      </p:sp>
      <p:sp>
        <p:nvSpPr>
          <p:cNvPr id="1028" name="Rectangle 4"/>
          <p:cNvSpPr>
            <a:spLocks noGrp="1" noChangeArrowheads="1"/>
          </p:cNvSpPr>
          <p:nvPr>
            <p:ph type="ftr"/>
          </p:nvPr>
        </p:nvSpPr>
        <p:spPr bwMode="auto">
          <a:xfrm>
            <a:off x="4597038" y="6886576"/>
            <a:ext cx="4258398" cy="5191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1029" name="Rectangle 5"/>
          <p:cNvSpPr>
            <a:spLocks noGrp="1" noChangeArrowheads="1"/>
          </p:cNvSpPr>
          <p:nvPr>
            <p:ph type="sldNum"/>
          </p:nvPr>
        </p:nvSpPr>
        <p:spPr bwMode="auto">
          <a:xfrm>
            <a:off x="9636426" y="6886576"/>
            <a:ext cx="3128187" cy="5191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itchFamily="16" charset="0"/>
              </a:defRPr>
            </a:lvl1pPr>
          </a:lstStyle>
          <a:p>
            <a:fld id="{AD9CE5B1-5FE7-40A8-8271-E46B3C85CC7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Calibri"/>
          <a:ea typeface="+mj-ea"/>
          <a:cs typeface="+mj-cs"/>
        </a:defRPr>
      </a:lvl1pPr>
      <a:lvl2pPr marL="742950" indent="-28575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2pPr>
      <a:lvl3pPr marL="11430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3pPr>
      <a:lvl4pPr marL="16002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4pPr>
      <a:lvl5pPr marL="20574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5pPr>
      <a:lvl6pPr marL="25146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6pPr>
      <a:lvl7pPr marL="29718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7pPr>
      <a:lvl8pPr marL="34290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8pPr>
      <a:lvl9pPr marL="3886200" indent="-228600" algn="ctr" defTabSz="457200" rtl="0" eaLnBrk="1" fontAlgn="base" hangingPunct="1">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cs typeface="Arial Unicode MS" charset="0"/>
        </a:defRPr>
      </a:lvl9pPr>
    </p:titleStyle>
    <p:bodyStyle>
      <a:lvl1pPr marL="342900" indent="-342900" algn="l" defTabSz="457200" rtl="0" eaLnBrk="1" fontAlgn="base" hangingPunct="1">
        <a:lnSpc>
          <a:spcPct val="93000"/>
        </a:lnSpc>
        <a:spcBef>
          <a:spcPct val="0"/>
        </a:spcBef>
        <a:spcAft>
          <a:spcPts val="1425"/>
        </a:spcAft>
        <a:buClr>
          <a:srgbClr val="000000"/>
        </a:buClr>
        <a:buSzPct val="100000"/>
        <a:buFont typeface="Times New Roman" pitchFamily="16" charset="0"/>
        <a:defRPr sz="3200">
          <a:solidFill>
            <a:srgbClr val="000000"/>
          </a:solidFill>
          <a:latin typeface="Calibri"/>
          <a:ea typeface="+mn-ea"/>
          <a:cs typeface="+mn-cs"/>
        </a:defRPr>
      </a:lvl1pPr>
      <a:lvl2pPr marL="742950" indent="-285750" algn="l" defTabSz="457200" rtl="0" eaLnBrk="1" fontAlgn="base" hangingPunct="1">
        <a:lnSpc>
          <a:spcPct val="93000"/>
        </a:lnSpc>
        <a:spcBef>
          <a:spcPct val="0"/>
        </a:spcBef>
        <a:spcAft>
          <a:spcPts val="1138"/>
        </a:spcAft>
        <a:buClr>
          <a:srgbClr val="000000"/>
        </a:buClr>
        <a:buSzPct val="100000"/>
        <a:buFont typeface="Times New Roman" pitchFamily="16" charset="0"/>
        <a:defRPr sz="2800">
          <a:solidFill>
            <a:srgbClr val="000000"/>
          </a:solidFill>
          <a:latin typeface="Calibri"/>
          <a:cs typeface="+mn-cs"/>
        </a:defRPr>
      </a:lvl2pPr>
      <a:lvl3pPr marL="1143000" indent="-228600" algn="l" defTabSz="457200" rtl="0" eaLnBrk="1" fontAlgn="base" hangingPunct="1">
        <a:lnSpc>
          <a:spcPct val="93000"/>
        </a:lnSpc>
        <a:spcBef>
          <a:spcPct val="0"/>
        </a:spcBef>
        <a:spcAft>
          <a:spcPts val="850"/>
        </a:spcAft>
        <a:buClr>
          <a:srgbClr val="000000"/>
        </a:buClr>
        <a:buSzPct val="100000"/>
        <a:buFont typeface="Times New Roman" pitchFamily="16" charset="0"/>
        <a:defRPr sz="2400">
          <a:solidFill>
            <a:srgbClr val="000000"/>
          </a:solidFill>
          <a:latin typeface="Calibri"/>
          <a:cs typeface="+mn-cs"/>
        </a:defRPr>
      </a:lvl3pPr>
      <a:lvl4pPr marL="1600200" indent="-228600" algn="l" defTabSz="457200" rtl="0" eaLnBrk="1" fontAlgn="base" hangingPunct="1">
        <a:lnSpc>
          <a:spcPct val="93000"/>
        </a:lnSpc>
        <a:spcBef>
          <a:spcPct val="0"/>
        </a:spcBef>
        <a:spcAft>
          <a:spcPts val="575"/>
        </a:spcAft>
        <a:buClr>
          <a:srgbClr val="000000"/>
        </a:buClr>
        <a:buSzPct val="100000"/>
        <a:buFont typeface="Times New Roman" pitchFamily="16" charset="0"/>
        <a:defRPr sz="2000">
          <a:solidFill>
            <a:srgbClr val="000000"/>
          </a:solidFill>
          <a:latin typeface="Calibri"/>
          <a:cs typeface="+mn-cs"/>
        </a:defRPr>
      </a:lvl4pPr>
      <a:lvl5pPr marL="20574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Calibri"/>
          <a:cs typeface="+mn-cs"/>
        </a:defRPr>
      </a:lvl5pPr>
      <a:lvl6pPr marL="25146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B6_6503E7AA.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D4_9C235BEE.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D4_9C235BEE.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D4_9C235BEE.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microsoft.com/office/2018/10/relationships/comments" Target="../comments/modernComment_1D7_3996902A.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B2_60EB2E6A.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microsoft.com/office/2018/10/relationships/comments" Target="../comments/modernComment_1E7_8507915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microsoft.com/office/2018/10/relationships/comments" Target="../comments/modernComment_1BE_43BA60A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microsoft.com/office/2018/10/relationships/comments" Target="../comments/modernComment_1B3_F66D21CB.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D1_DFB803DF.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CF_C0882A07.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microsoft.com/office/2018/10/relationships/comments" Target="../comments/modernComment_1E3_C2769C3F.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2788D88-C583-F046-B7A0-FE15FE81EB4A}"/>
              </a:ext>
            </a:extLst>
          </p:cNvPr>
          <p:cNvPicPr>
            <a:picLocks noChangeAspect="1"/>
          </p:cNvPicPr>
          <p:nvPr/>
        </p:nvPicPr>
        <p:blipFill>
          <a:blip r:embed="rId2"/>
          <a:stretch>
            <a:fillRect/>
          </a:stretch>
        </p:blipFill>
        <p:spPr>
          <a:xfrm>
            <a:off x="4179887" y="1239837"/>
            <a:ext cx="5080000" cy="5080000"/>
          </a:xfrm>
          <a:prstGeom prst="rect">
            <a:avLst/>
          </a:prstGeom>
          <a:ln>
            <a:solidFill>
              <a:schemeClr val="tx1"/>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350837"/>
            <a:ext cx="12344400" cy="685800"/>
          </a:xfrm>
        </p:spPr>
        <p:txBody>
          <a:bodyPr/>
          <a:lstStyle/>
          <a:p>
            <a:pPr algn="l"/>
            <a:r>
              <a:rPr lang="en-US" b="1" dirty="0">
                <a:solidFill>
                  <a:srgbClr val="306091"/>
                </a:solidFill>
              </a:rPr>
              <a:t>Polling of </a:t>
            </a:r>
            <a:r>
              <a:rPr lang="en-US" b="1" dirty="0" err="1">
                <a:solidFill>
                  <a:srgbClr val="306091"/>
                </a:solidFill>
              </a:rPr>
              <a:t>curVal</a:t>
            </a:r>
            <a:endParaRPr lang="en-US" b="1" dirty="0">
              <a:solidFill>
                <a:srgbClr val="306091"/>
              </a:solidFill>
            </a:endParaRPr>
          </a:p>
        </p:txBody>
      </p:sp>
      <p:sp>
        <p:nvSpPr>
          <p:cNvPr id="3" name="Content Placeholder 2"/>
          <p:cNvSpPr>
            <a:spLocks noGrp="1"/>
          </p:cNvSpPr>
          <p:nvPr>
            <p:ph idx="4294967295"/>
          </p:nvPr>
        </p:nvSpPr>
        <p:spPr>
          <a:xfrm>
            <a:off x="547687" y="1484312"/>
            <a:ext cx="12344400" cy="3048000"/>
          </a:xfrm>
        </p:spPr>
        <p:txBody>
          <a:bodyPr/>
          <a:lstStyle/>
          <a:p>
            <a:pPr marL="514350" indent="-457200">
              <a:buFont typeface="Arial" panose="020B0604020202020204" pitchFamily="34" charset="0"/>
              <a:buChar char="•"/>
            </a:pPr>
            <a:r>
              <a:rPr lang="en-US" sz="2800" dirty="0" err="1">
                <a:solidFill>
                  <a:srgbClr val="FF0000"/>
                </a:solidFill>
              </a:rPr>
              <a:t>ecoStruxurePollFreq</a:t>
            </a:r>
            <a:r>
              <a:rPr lang="en-US" sz="2800" dirty="0">
                <a:solidFill>
                  <a:srgbClr val="FF0000"/>
                </a:solidFill>
              </a:rPr>
              <a:t> </a:t>
            </a:r>
            <a:r>
              <a:rPr lang="en-US" sz="2800" dirty="0">
                <a:solidFill>
                  <a:srgbClr val="3557E0"/>
                </a:solidFill>
              </a:rPr>
              <a:t>(duration)</a:t>
            </a:r>
          </a:p>
          <a:p>
            <a:pPr marL="914400" lvl="1" indent="-457200">
              <a:buFont typeface="Arial" panose="020B0604020202020204" pitchFamily="34" charset="0"/>
              <a:buChar char="•"/>
            </a:pPr>
            <a:r>
              <a:rPr lang="en-US" sz="2400" dirty="0">
                <a:solidFill>
                  <a:srgbClr val="3557E0"/>
                </a:solidFill>
                <a:ea typeface="+mn-ea"/>
              </a:rPr>
              <a:t>How often you want </a:t>
            </a:r>
            <a:r>
              <a:rPr lang="en-US" sz="2400" dirty="0" err="1">
                <a:solidFill>
                  <a:srgbClr val="3557E0"/>
                </a:solidFill>
                <a:ea typeface="+mn-ea"/>
              </a:rPr>
              <a:t>SkySpark</a:t>
            </a:r>
            <a:r>
              <a:rPr lang="en-US" sz="2400" dirty="0">
                <a:solidFill>
                  <a:srgbClr val="3557E0"/>
                </a:solidFill>
                <a:ea typeface="+mn-ea"/>
              </a:rPr>
              <a:t> to poll the connector for COV</a:t>
            </a:r>
          </a:p>
          <a:p>
            <a:pPr marL="914400" lvl="1" indent="-457200">
              <a:buFont typeface="Arial" panose="020B0604020202020204" pitchFamily="34" charset="0"/>
              <a:buChar char="•"/>
            </a:pPr>
            <a:r>
              <a:rPr lang="en-US" sz="2400" dirty="0">
                <a:solidFill>
                  <a:srgbClr val="3557E0"/>
                </a:solidFill>
                <a:ea typeface="+mn-ea"/>
              </a:rPr>
              <a:t>The default is 1min</a:t>
            </a:r>
          </a:p>
          <a:p>
            <a:pPr marL="914400" lvl="1" indent="-457200">
              <a:buFont typeface="Arial" panose="020B0604020202020204" pitchFamily="34" charset="0"/>
              <a:buChar char="•"/>
            </a:pPr>
            <a:r>
              <a:rPr lang="en-US" sz="2400" dirty="0">
                <a:solidFill>
                  <a:srgbClr val="3557E0"/>
                </a:solidFill>
                <a:ea typeface="+mn-ea"/>
              </a:rPr>
              <a:t>It is a tuning parameter</a:t>
            </a:r>
          </a:p>
          <a:p>
            <a:pPr marL="914400" lvl="1" indent="-457200">
              <a:buFont typeface="Arial" panose="020B0604020202020204" pitchFamily="34" charset="0"/>
              <a:buChar char="•"/>
            </a:pPr>
            <a:r>
              <a:rPr lang="en-US" sz="2400" dirty="0">
                <a:solidFill>
                  <a:srgbClr val="3557E0"/>
                </a:solidFill>
                <a:ea typeface="+mn-ea"/>
              </a:rPr>
              <a:t>Note that this determines how often the </a:t>
            </a:r>
            <a:r>
              <a:rPr lang="en-US" sz="2400" dirty="0" err="1">
                <a:solidFill>
                  <a:srgbClr val="3557E0"/>
                </a:solidFill>
                <a:ea typeface="+mn-ea"/>
              </a:rPr>
              <a:t>curVal</a:t>
            </a:r>
            <a:r>
              <a:rPr lang="en-US" sz="2400" dirty="0">
                <a:solidFill>
                  <a:srgbClr val="3557E0"/>
                </a:solidFill>
                <a:ea typeface="+mn-ea"/>
              </a:rPr>
              <a:t> in </a:t>
            </a:r>
            <a:r>
              <a:rPr lang="en-US" sz="2400" dirty="0" err="1">
                <a:solidFill>
                  <a:srgbClr val="3557E0"/>
                </a:solidFill>
                <a:ea typeface="+mn-ea"/>
              </a:rPr>
              <a:t>SkySpark</a:t>
            </a:r>
            <a:r>
              <a:rPr lang="en-US" sz="2400" dirty="0">
                <a:solidFill>
                  <a:srgbClr val="3557E0"/>
                </a:solidFill>
                <a:ea typeface="+mn-ea"/>
              </a:rPr>
              <a:t> changes.  You would still need to set how often the data is collected with the </a:t>
            </a:r>
            <a:r>
              <a:rPr lang="en-US" sz="2400" dirty="0" err="1">
                <a:solidFill>
                  <a:srgbClr val="3557E0"/>
                </a:solidFill>
                <a:ea typeface="+mn-ea"/>
              </a:rPr>
              <a:t>hisCollect</a:t>
            </a:r>
            <a:r>
              <a:rPr lang="en-US" sz="2400" dirty="0">
                <a:solidFill>
                  <a:srgbClr val="3557E0"/>
                </a:solidFill>
                <a:ea typeface="+mn-ea"/>
              </a:rPr>
              <a:t> tags.  </a:t>
            </a:r>
          </a:p>
        </p:txBody>
      </p:sp>
      <p:pic>
        <p:nvPicPr>
          <p:cNvPr id="4" name="Picture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641931" y="5010784"/>
            <a:ext cx="8155912" cy="1457326"/>
          </a:xfrm>
          <a:prstGeom prst="rect">
            <a:avLst/>
          </a:prstGeom>
        </p:spPr>
      </p:pic>
    </p:spTree>
    <p:extLst>
      <p:ext uri="{BB962C8B-B14F-4D97-AF65-F5344CB8AC3E}">
        <p14:creationId xmlns:p14="http://schemas.microsoft.com/office/powerpoint/2010/main" val="367821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err="1">
                <a:solidFill>
                  <a:srgbClr val="306091"/>
                </a:solidFill>
              </a:rPr>
              <a:t>EcoStruxure</a:t>
            </a:r>
            <a:r>
              <a:rPr lang="en-US" b="1" dirty="0">
                <a:solidFill>
                  <a:srgbClr val="306091"/>
                </a:solidFill>
              </a:rPr>
              <a:t> Functions Part I</a:t>
            </a:r>
          </a:p>
        </p:txBody>
      </p:sp>
      <p:sp>
        <p:nvSpPr>
          <p:cNvPr id="3" name="Content Placeholder 2"/>
          <p:cNvSpPr>
            <a:spLocks noGrp="1"/>
          </p:cNvSpPr>
          <p:nvPr>
            <p:ph idx="4294967295"/>
          </p:nvPr>
        </p:nvSpPr>
        <p:spPr>
          <a:xfrm>
            <a:off x="471487" y="1265237"/>
            <a:ext cx="12496800" cy="5867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ecoStruxureSyncHis</a:t>
            </a:r>
            <a:r>
              <a:rPr lang="en-US" sz="2000" dirty="0">
                <a:solidFill>
                  <a:schemeClr val="tx1"/>
                </a:solidFill>
              </a:rPr>
              <a:t> – sync history from a trend log.</a:t>
            </a:r>
          </a:p>
          <a:p>
            <a:pPr lvl="1">
              <a:buFont typeface="Arial"/>
              <a:buChar char="•"/>
            </a:pPr>
            <a:r>
              <a:rPr lang="en-US" sz="2000" dirty="0" err="1">
                <a:solidFill>
                  <a:srgbClr val="00B050"/>
                </a:solidFill>
              </a:rPr>
              <a:t>readAll</a:t>
            </a:r>
            <a:r>
              <a:rPr lang="en-US" sz="2000" dirty="0">
                <a:solidFill>
                  <a:srgbClr val="00B050"/>
                </a:solidFill>
              </a:rPr>
              <a:t>(</a:t>
            </a:r>
            <a:r>
              <a:rPr lang="en-US" sz="2000" dirty="0" err="1">
                <a:solidFill>
                  <a:srgbClr val="00B050"/>
                </a:solidFill>
              </a:rPr>
              <a:t>ecoStruxureHis</a:t>
            </a:r>
            <a:r>
              <a:rPr lang="en-US" sz="2000" dirty="0">
                <a:solidFill>
                  <a:srgbClr val="00B050"/>
                </a:solidFill>
              </a:rPr>
              <a:t>).</a:t>
            </a:r>
            <a:r>
              <a:rPr lang="en-US" sz="2000" dirty="0" err="1">
                <a:solidFill>
                  <a:srgbClr val="00B050"/>
                </a:solidFill>
              </a:rPr>
              <a:t>ecoStruxureSyncHis</a:t>
            </a:r>
            <a:r>
              <a:rPr lang="en-US" sz="2000" dirty="0">
                <a:solidFill>
                  <a:srgbClr val="00B050"/>
                </a:solidFill>
              </a:rPr>
              <a:t>(null)</a:t>
            </a:r>
            <a:endParaRPr lang="en-US" sz="2000" dirty="0">
              <a:solidFill>
                <a:schemeClr val="tx1"/>
              </a:solidFill>
            </a:endParaRPr>
          </a:p>
          <a:p>
            <a:pPr>
              <a:buFont typeface="Arial"/>
              <a:buChar char="•"/>
            </a:pPr>
            <a:r>
              <a:rPr lang="en-US" sz="2000" dirty="0" err="1">
                <a:solidFill>
                  <a:schemeClr val="tx1"/>
                </a:solidFill>
              </a:rPr>
              <a:t>ecoStruxureSyncCur</a:t>
            </a:r>
            <a:r>
              <a:rPr lang="en-US" sz="2000" dirty="0">
                <a:solidFill>
                  <a:schemeClr val="tx1"/>
                </a:solidFill>
              </a:rPr>
              <a:t> – force one or more points to sync</a:t>
            </a:r>
          </a:p>
          <a:p>
            <a:pPr lvl="1">
              <a:buFont typeface="Arial"/>
              <a:buChar char="•"/>
            </a:pPr>
            <a:r>
              <a:rPr lang="en-US" sz="2000" dirty="0" err="1">
                <a:solidFill>
                  <a:srgbClr val="00B050"/>
                </a:solidFill>
              </a:rPr>
              <a:t>readAll</a:t>
            </a:r>
            <a:r>
              <a:rPr lang="en-US" sz="2000" dirty="0">
                <a:solidFill>
                  <a:srgbClr val="00B050"/>
                </a:solidFill>
              </a:rPr>
              <a:t>(</a:t>
            </a:r>
            <a:r>
              <a:rPr lang="en-US" sz="2000" dirty="0" err="1">
                <a:solidFill>
                  <a:srgbClr val="00B050"/>
                </a:solidFill>
              </a:rPr>
              <a:t>ecoStruxureCur</a:t>
            </a:r>
            <a:r>
              <a:rPr lang="en-US" sz="2000" dirty="0">
                <a:solidFill>
                  <a:srgbClr val="00B050"/>
                </a:solidFill>
              </a:rPr>
              <a:t>).</a:t>
            </a:r>
            <a:r>
              <a:rPr lang="en-US" sz="2000" dirty="0" err="1">
                <a:solidFill>
                  <a:srgbClr val="00B050"/>
                </a:solidFill>
              </a:rPr>
              <a:t>ecoStruxureSyncCur</a:t>
            </a:r>
            <a:endParaRPr lang="en-US" sz="2000" dirty="0">
              <a:solidFill>
                <a:srgbClr val="00B050"/>
              </a:solidFill>
            </a:endParaRPr>
          </a:p>
          <a:p>
            <a:pPr>
              <a:buFont typeface="Arial"/>
              <a:buChar char="•"/>
            </a:pPr>
            <a:r>
              <a:rPr lang="en-US" sz="2000" dirty="0" err="1">
                <a:solidFill>
                  <a:schemeClr val="tx1"/>
                </a:solidFill>
              </a:rPr>
              <a:t>ecoStruxurePing</a:t>
            </a:r>
            <a:r>
              <a:rPr lang="en-US" sz="2000" dirty="0">
                <a:solidFill>
                  <a:schemeClr val="tx1"/>
                </a:solidFill>
              </a:rPr>
              <a:t> – send </a:t>
            </a:r>
            <a:r>
              <a:rPr lang="en-US" sz="2000" dirty="0">
                <a:solidFill>
                  <a:schemeClr val="accent2"/>
                </a:solidFill>
              </a:rPr>
              <a:t>ping</a:t>
            </a:r>
            <a:r>
              <a:rPr lang="en-US" sz="2000" dirty="0">
                <a:solidFill>
                  <a:schemeClr val="tx1"/>
                </a:solidFill>
              </a:rPr>
              <a:t> to connector to check connection</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ecoStruxurePing</a:t>
            </a:r>
            <a:endParaRPr lang="en-US" sz="2000" dirty="0">
              <a:solidFill>
                <a:srgbClr val="00B050"/>
              </a:solidFill>
            </a:endParaRPr>
          </a:p>
          <a:p>
            <a:pPr>
              <a:buFont typeface="Arial"/>
              <a:buChar char="•"/>
            </a:pPr>
            <a:r>
              <a:rPr lang="en-US" sz="2000" dirty="0" err="1">
                <a:solidFill>
                  <a:schemeClr val="tx1"/>
                </a:solidFill>
              </a:rPr>
              <a:t>ecoStruxureToken</a:t>
            </a:r>
            <a:r>
              <a:rPr lang="en-US" sz="2000" dirty="0">
                <a:solidFill>
                  <a:schemeClr val="tx1"/>
                </a:solidFill>
              </a:rPr>
              <a:t> – Getting an authentication token is handled automatically in the background, but this can test a connection and can be used if a function does not auto-authenticate for some reason</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ecoStruxureToken</a:t>
            </a:r>
            <a:endParaRPr lang="en-US" sz="2000" dirty="0">
              <a:solidFill>
                <a:srgbClr val="00B050"/>
              </a:solidFill>
            </a:endParaRPr>
          </a:p>
          <a:p>
            <a:pPr>
              <a:buFont typeface="Arial"/>
              <a:buChar char="•"/>
            </a:pPr>
            <a:r>
              <a:rPr lang="en-US" sz="2000" dirty="0" err="1">
                <a:solidFill>
                  <a:schemeClr val="tx1"/>
                </a:solidFill>
              </a:rPr>
              <a:t>ecoStruxureLearnContainers</a:t>
            </a:r>
            <a:r>
              <a:rPr lang="en-US" sz="2000" dirty="0">
                <a:solidFill>
                  <a:schemeClr val="tx1"/>
                </a:solidFill>
              </a:rPr>
              <a:t> – Used as a standard point learn based on the points being watched and the containers on the connector’s </a:t>
            </a:r>
            <a:r>
              <a:rPr lang="en-US" sz="2000" dirty="0" err="1">
                <a:solidFill>
                  <a:srgbClr val="00B050"/>
                </a:solidFill>
              </a:rPr>
              <a:t>ecoStruxureLearnContainers</a:t>
            </a:r>
            <a:r>
              <a:rPr lang="en-US" sz="2000" dirty="0">
                <a:solidFill>
                  <a:schemeClr val="tx1"/>
                </a:solidFill>
              </a:rPr>
              <a:t> tag</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ecoStruxureLearnContainers</a:t>
            </a:r>
            <a:r>
              <a:rPr lang="en-US" sz="2000" dirty="0">
                <a:solidFill>
                  <a:srgbClr val="00B050"/>
                </a:solidFill>
              </a:rPr>
              <a:t>()</a:t>
            </a:r>
          </a:p>
          <a:p>
            <a:pPr marL="400050">
              <a:buFont typeface="Arial" panose="020B0604020202020204" pitchFamily="34" charset="0"/>
              <a:buChar char="•"/>
            </a:pPr>
            <a:r>
              <a:rPr lang="en-US" sz="2000" dirty="0" err="1">
                <a:solidFill>
                  <a:schemeClr val="tx1"/>
                </a:solidFill>
              </a:rPr>
              <a:t>ecoStruxureLearnPoints</a:t>
            </a:r>
            <a:r>
              <a:rPr lang="en-US" sz="2000" dirty="0">
                <a:solidFill>
                  <a:schemeClr val="tx1"/>
                </a:solidFill>
              </a:rPr>
              <a:t> – used for the builder learn, but get the children nodes for any node as if they were points</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ecoStruxureLearnPoints</a:t>
            </a:r>
            <a:r>
              <a:rPr lang="en-US" sz="2000" dirty="0">
                <a:solidFill>
                  <a:srgbClr val="00B050"/>
                </a:solidFill>
              </a:rPr>
              <a:t>("School/AS01/Application")</a:t>
            </a:r>
          </a:p>
        </p:txBody>
      </p:sp>
    </p:spTree>
    <p:extLst>
      <p:ext uri="{BB962C8B-B14F-4D97-AF65-F5344CB8AC3E}">
        <p14:creationId xmlns:p14="http://schemas.microsoft.com/office/powerpoint/2010/main" val="1694754730"/>
      </p:ext>
    </p:extLst>
  </p:cSld>
  <p:clrMapOvr>
    <a:masterClrMapping/>
  </p:clrMapOvr>
  <p:extLst mod="1">
    <p:ext uri="{6950BFC3-D8DA-4A85-94F7-54DA5524770B}">
      <p188:commentRel xmlns:p188="http://schemas.microsoft.com/office/powerpoint/2018/8/main" xmlns=""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err="1">
                <a:solidFill>
                  <a:srgbClr val="306091"/>
                </a:solidFill>
              </a:rPr>
              <a:t>EcoStruxure</a:t>
            </a:r>
            <a:r>
              <a:rPr lang="en-US" b="1" dirty="0">
                <a:solidFill>
                  <a:srgbClr val="306091"/>
                </a:solidFill>
              </a:rPr>
              <a:t> Functions Part 2</a:t>
            </a:r>
          </a:p>
        </p:txBody>
      </p:sp>
      <p:sp>
        <p:nvSpPr>
          <p:cNvPr id="3" name="Content Placeholder 2"/>
          <p:cNvSpPr>
            <a:spLocks noGrp="1"/>
          </p:cNvSpPr>
          <p:nvPr>
            <p:ph idx="4294967295"/>
          </p:nvPr>
        </p:nvSpPr>
        <p:spPr>
          <a:xfrm>
            <a:off x="471487" y="1265237"/>
            <a:ext cx="12496800" cy="5867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ecoStruxureRoot</a:t>
            </a:r>
            <a:r>
              <a:rPr lang="en-US" sz="2000" dirty="0">
                <a:solidFill>
                  <a:schemeClr val="tx1"/>
                </a:solidFill>
              </a:rPr>
              <a:t> – used for the builder learn, but get the root node</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ecoStruxureRoot</a:t>
            </a:r>
            <a:r>
              <a:rPr lang="en-US" sz="2000" dirty="0">
                <a:solidFill>
                  <a:srgbClr val="00B050"/>
                </a:solidFill>
              </a:rPr>
              <a:t>()</a:t>
            </a:r>
            <a:endParaRPr lang="en-US" sz="2000" dirty="0">
              <a:solidFill>
                <a:schemeClr val="tx1"/>
              </a:solidFill>
            </a:endParaRPr>
          </a:p>
          <a:p>
            <a:pPr>
              <a:buFont typeface="Arial"/>
              <a:buChar char="•"/>
            </a:pPr>
            <a:r>
              <a:rPr lang="en-US" sz="2000" dirty="0" err="1">
                <a:solidFill>
                  <a:schemeClr val="tx1"/>
                </a:solidFill>
              </a:rPr>
              <a:t>ecoStruxureChildren</a:t>
            </a:r>
            <a:r>
              <a:rPr lang="en-US" sz="2000" dirty="0">
                <a:solidFill>
                  <a:schemeClr val="tx1"/>
                </a:solidFill>
              </a:rPr>
              <a:t> – used for the builder learn, but get the children nodes for any node</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ecoStruxureChildren</a:t>
            </a:r>
            <a:r>
              <a:rPr lang="en-US" sz="2000" dirty="0">
                <a:solidFill>
                  <a:srgbClr val="00B050"/>
                </a:solidFill>
              </a:rPr>
              <a:t>("parent")</a:t>
            </a:r>
          </a:p>
          <a:p>
            <a:pPr>
              <a:buFont typeface="Arial"/>
              <a:buChar char="•"/>
            </a:pPr>
            <a:r>
              <a:rPr lang="en-US" sz="2000" dirty="0" err="1">
                <a:solidFill>
                  <a:schemeClr val="tx1"/>
                </a:solidFill>
              </a:rPr>
              <a:t>ecoStruxureHisRead</a:t>
            </a:r>
            <a:r>
              <a:rPr lang="en-US" sz="2000" dirty="0">
                <a:solidFill>
                  <a:schemeClr val="tx1"/>
                </a:solidFill>
              </a:rPr>
              <a:t> – attempt to do a raw read from </a:t>
            </a:r>
            <a:r>
              <a:rPr lang="en-US" sz="2000" dirty="0" err="1">
                <a:solidFill>
                  <a:schemeClr val="tx1"/>
                </a:solidFill>
              </a:rPr>
              <a:t>EcoStruxure</a:t>
            </a:r>
            <a:r>
              <a:rPr lang="en-US" sz="2000" dirty="0">
                <a:solidFill>
                  <a:schemeClr val="tx1"/>
                </a:solidFill>
              </a:rPr>
              <a:t> without synching (will tell you if point is trended)</a:t>
            </a:r>
            <a:endParaRPr lang="en-US" sz="2000" dirty="0">
              <a:solidFill>
                <a:schemeClr val="accent2"/>
              </a:solidFill>
            </a:endParaRP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ecoStruxureHisRead</a:t>
            </a:r>
            <a:r>
              <a:rPr lang="en-US" sz="2000" dirty="0">
                <a:solidFill>
                  <a:srgbClr val="00B050"/>
                </a:solidFill>
              </a:rPr>
              <a:t>(read(</a:t>
            </a:r>
            <a:r>
              <a:rPr lang="en-US" sz="2000" dirty="0" err="1">
                <a:solidFill>
                  <a:srgbClr val="00B050"/>
                </a:solidFill>
              </a:rPr>
              <a:t>ecoStruxureHis</a:t>
            </a:r>
            <a:r>
              <a:rPr lang="en-US" sz="2000" dirty="0">
                <a:solidFill>
                  <a:srgbClr val="00B050"/>
                </a:solidFill>
              </a:rPr>
              <a:t>))</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 </a:t>
            </a:r>
            <a:r>
              <a:rPr lang="en-US" sz="2000" dirty="0" err="1">
                <a:solidFill>
                  <a:srgbClr val="00B050"/>
                </a:solidFill>
              </a:rPr>
              <a:t>ecoStruxureHisRead</a:t>
            </a:r>
            <a:r>
              <a:rPr lang="en-US" sz="2000" dirty="0">
                <a:solidFill>
                  <a:srgbClr val="00B050"/>
                </a:solidFill>
              </a:rPr>
              <a:t>("</a:t>
            </a:r>
            <a:r>
              <a:rPr lang="en-US" sz="2000" dirty="0" err="1">
                <a:solidFill>
                  <a:srgbClr val="00B050"/>
                </a:solidFill>
              </a:rPr>
              <a:t>pointAddr</a:t>
            </a:r>
            <a:r>
              <a:rPr lang="en-US" sz="2000" dirty="0">
                <a:solidFill>
                  <a:srgbClr val="00B050"/>
                </a:solidFill>
              </a:rPr>
              <a:t>", today)</a:t>
            </a:r>
          </a:p>
          <a:p>
            <a:pPr>
              <a:buFont typeface="Arial"/>
              <a:buChar char="•"/>
            </a:pPr>
            <a:r>
              <a:rPr lang="en-US" sz="2000" dirty="0" err="1">
                <a:solidFill>
                  <a:schemeClr val="tx1"/>
                </a:solidFill>
              </a:rPr>
              <a:t>ecoStruxureVals</a:t>
            </a:r>
            <a:r>
              <a:rPr lang="en-US" sz="2000" dirty="0">
                <a:solidFill>
                  <a:schemeClr val="tx1"/>
                </a:solidFill>
              </a:rPr>
              <a:t> – return a list of addresses and </a:t>
            </a:r>
            <a:r>
              <a:rPr lang="en-US" sz="2000" dirty="0" err="1">
                <a:solidFill>
                  <a:schemeClr val="tx1"/>
                </a:solidFill>
              </a:rPr>
              <a:t>curVals</a:t>
            </a:r>
            <a:r>
              <a:rPr lang="en-US" sz="2000" dirty="0">
                <a:solidFill>
                  <a:schemeClr val="tx1"/>
                </a:solidFill>
              </a:rPr>
              <a:t> (good for testing if an address exists)</a:t>
            </a:r>
          </a:p>
          <a:p>
            <a:pPr lvl="1">
              <a:buFont typeface="Arial"/>
              <a:buChar char="•"/>
            </a:pPr>
            <a:r>
              <a:rPr lang="en-US" sz="2000" dirty="0">
                <a:solidFill>
                  <a:schemeClr val="tx1"/>
                </a:solidFill>
              </a:rPr>
              <a:t>Put the </a:t>
            </a:r>
            <a:r>
              <a:rPr lang="en-US" sz="2000" dirty="0">
                <a:solidFill>
                  <a:srgbClr val="3557E0"/>
                </a:solidFill>
              </a:rPr>
              <a:t>debug</a:t>
            </a:r>
            <a:r>
              <a:rPr lang="en-US" sz="2000" dirty="0">
                <a:solidFill>
                  <a:schemeClr val="tx1"/>
                </a:solidFill>
              </a:rPr>
              <a:t> tag on the connector to get all the tags on the points as they are seen from </a:t>
            </a:r>
            <a:r>
              <a:rPr lang="en-US" sz="2000" dirty="0" err="1">
                <a:solidFill>
                  <a:schemeClr val="tx1"/>
                </a:solidFill>
              </a:rPr>
              <a:t>EcoStruxure</a:t>
            </a:r>
            <a:endParaRPr lang="en-US" sz="2000" dirty="0">
              <a:solidFill>
                <a:schemeClr val="tx1"/>
              </a:solidFill>
            </a:endParaRP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ecoStruxureVals</a:t>
            </a:r>
            <a:r>
              <a:rPr lang="en-US" sz="2000" dirty="0">
                <a:solidFill>
                  <a:srgbClr val="00B050"/>
                </a:solidFill>
              </a:rPr>
              <a:t>(</a:t>
            </a:r>
            <a:r>
              <a:rPr lang="en-US" sz="2000" dirty="0" err="1">
                <a:solidFill>
                  <a:srgbClr val="00B050"/>
                </a:solidFill>
              </a:rPr>
              <a:t>readAll</a:t>
            </a:r>
            <a:r>
              <a:rPr lang="en-US" sz="2000" dirty="0">
                <a:solidFill>
                  <a:srgbClr val="00B050"/>
                </a:solidFill>
              </a:rPr>
              <a:t>(</a:t>
            </a:r>
            <a:r>
              <a:rPr lang="en-US" sz="2000" dirty="0" err="1">
                <a:solidFill>
                  <a:srgbClr val="00B050"/>
                </a:solidFill>
              </a:rPr>
              <a:t>ecoStruxureCur</a:t>
            </a:r>
            <a:r>
              <a:rPr lang="en-US" sz="2000" dirty="0">
                <a:solidFill>
                  <a:srgbClr val="00B050"/>
                </a:solidFill>
              </a:rPr>
              <a:t>).</a:t>
            </a:r>
            <a:r>
              <a:rPr lang="en-US" sz="2000" dirty="0" err="1">
                <a:solidFill>
                  <a:srgbClr val="00B050"/>
                </a:solidFill>
              </a:rPr>
              <a:t>toRecList</a:t>
            </a:r>
            <a:r>
              <a:rPr lang="en-US" sz="2000" dirty="0">
                <a:solidFill>
                  <a:srgbClr val="00B050"/>
                </a:solidFill>
              </a:rPr>
              <a:t>)</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ecoStruxureVals</a:t>
            </a:r>
            <a:r>
              <a:rPr lang="en-US" sz="2000" dirty="0">
                <a:solidFill>
                  <a:srgbClr val="00B050"/>
                </a:solidFill>
              </a:rPr>
              <a:t>(["pointAddr1", "pointAddr2"])</a:t>
            </a:r>
          </a:p>
        </p:txBody>
      </p:sp>
    </p:spTree>
    <p:extLst>
      <p:ext uri="{BB962C8B-B14F-4D97-AF65-F5344CB8AC3E}">
        <p14:creationId xmlns:p14="http://schemas.microsoft.com/office/powerpoint/2010/main" val="2619562990"/>
      </p:ext>
    </p:extLst>
  </p:cSld>
  <p:clrMapOvr>
    <a:masterClrMapping/>
  </p:clrMapOvr>
  <p:extLst mod="1">
    <p:ext uri="{6950BFC3-D8DA-4A85-94F7-54DA5524770B}">
      <p188:commentRel xmlns:p188="http://schemas.microsoft.com/office/powerpoint/2018/8/main" xmlns=""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err="1">
                <a:solidFill>
                  <a:srgbClr val="306091"/>
                </a:solidFill>
              </a:rPr>
              <a:t>EcoStruxure</a:t>
            </a:r>
            <a:r>
              <a:rPr lang="en-US" b="1" dirty="0">
                <a:solidFill>
                  <a:srgbClr val="306091"/>
                </a:solidFill>
              </a:rPr>
              <a:t> Functions Part 3</a:t>
            </a:r>
          </a:p>
        </p:txBody>
      </p:sp>
      <p:sp>
        <p:nvSpPr>
          <p:cNvPr id="3" name="Content Placeholder 2"/>
          <p:cNvSpPr>
            <a:spLocks noGrp="1"/>
          </p:cNvSpPr>
          <p:nvPr>
            <p:ph idx="4294967295"/>
          </p:nvPr>
        </p:nvSpPr>
        <p:spPr>
          <a:xfrm>
            <a:off x="471487" y="1265237"/>
            <a:ext cx="12496800" cy="5867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ecoStruxureAlarmTypes</a:t>
            </a:r>
            <a:r>
              <a:rPr lang="en-US" sz="2000" dirty="0">
                <a:solidFill>
                  <a:schemeClr val="tx1"/>
                </a:solidFill>
              </a:rPr>
              <a:t> – view alarm types</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ecoStruxureAlarmTypes</a:t>
            </a:r>
            <a:r>
              <a:rPr lang="en-US" sz="2000" dirty="0">
                <a:solidFill>
                  <a:srgbClr val="00B050"/>
                </a:solidFill>
              </a:rPr>
              <a:t>()</a:t>
            </a:r>
          </a:p>
          <a:p>
            <a:pPr>
              <a:buFont typeface="Arial"/>
              <a:buChar char="•"/>
            </a:pPr>
            <a:r>
              <a:rPr lang="en-US" sz="2000" dirty="0" err="1">
                <a:solidFill>
                  <a:schemeClr val="tx1"/>
                </a:solidFill>
              </a:rPr>
              <a:t>ecoStruxureAlarmEvents</a:t>
            </a:r>
            <a:r>
              <a:rPr lang="en-US" sz="2000" dirty="0">
                <a:solidFill>
                  <a:schemeClr val="tx1"/>
                </a:solidFill>
              </a:rPr>
              <a:t> – view alarm events from </a:t>
            </a:r>
            <a:r>
              <a:rPr lang="en-US" sz="2000" dirty="0" err="1">
                <a:solidFill>
                  <a:schemeClr val="tx1"/>
                </a:solidFill>
              </a:rPr>
              <a:t>EcoStruxure</a:t>
            </a:r>
            <a:r>
              <a:rPr lang="en-US" sz="2000" dirty="0">
                <a:solidFill>
                  <a:schemeClr val="tx1"/>
                </a:solidFill>
              </a:rPr>
              <a:t>!  </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ecoStruxureAlarmEvents</a:t>
            </a:r>
            <a:r>
              <a:rPr lang="en-US" sz="2000" dirty="0">
                <a:solidFill>
                  <a:srgbClr val="00B050"/>
                </a:solidFill>
              </a:rPr>
              <a:t>()</a:t>
            </a:r>
          </a:p>
          <a:p>
            <a:pPr>
              <a:buFont typeface="Arial"/>
              <a:buChar char="•"/>
            </a:pPr>
            <a:r>
              <a:rPr lang="en-US" sz="2000" dirty="0" err="1">
                <a:solidFill>
                  <a:schemeClr val="tx1"/>
                </a:solidFill>
              </a:rPr>
              <a:t>ecoStruxureNotifications</a:t>
            </a:r>
            <a:r>
              <a:rPr lang="en-US" sz="2000" dirty="0">
                <a:solidFill>
                  <a:schemeClr val="tx1"/>
                </a:solidFill>
              </a:rPr>
              <a:t> – view notifications from </a:t>
            </a:r>
            <a:r>
              <a:rPr lang="en-US" sz="2000" dirty="0" err="1">
                <a:solidFill>
                  <a:schemeClr val="tx1"/>
                </a:solidFill>
              </a:rPr>
              <a:t>EcoStruxure</a:t>
            </a:r>
            <a:r>
              <a:rPr lang="en-US" sz="2000" dirty="0">
                <a:solidFill>
                  <a:schemeClr val="tx1"/>
                </a:solidFill>
              </a:rPr>
              <a:t>!  </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ecoStruxureNotifications</a:t>
            </a:r>
            <a:r>
              <a:rPr lang="en-US" sz="2000" dirty="0">
                <a:solidFill>
                  <a:srgbClr val="00B050"/>
                </a:solidFill>
              </a:rPr>
              <a:t>()</a:t>
            </a:r>
          </a:p>
          <a:p>
            <a:pPr>
              <a:buFont typeface="Arial"/>
              <a:buChar char="•"/>
            </a:pPr>
            <a:r>
              <a:rPr lang="en-US" sz="2000" dirty="0" err="1">
                <a:solidFill>
                  <a:schemeClr val="tx1"/>
                </a:solidFill>
              </a:rPr>
              <a:t>ecoStruxureSubs</a:t>
            </a:r>
            <a:r>
              <a:rPr lang="en-US" sz="2000" dirty="0">
                <a:solidFill>
                  <a:schemeClr val="tx1"/>
                </a:solidFill>
              </a:rPr>
              <a:t> – view subscriptions</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ecoStruxureSubs</a:t>
            </a:r>
            <a:r>
              <a:rPr lang="en-US" sz="2000" dirty="0">
                <a:solidFill>
                  <a:srgbClr val="00B050"/>
                </a:solidFill>
              </a:rPr>
              <a:t>()</a:t>
            </a:r>
          </a:p>
          <a:p>
            <a:pPr>
              <a:buFont typeface="Arial"/>
              <a:buChar char="•"/>
            </a:pPr>
            <a:r>
              <a:rPr lang="en-US" sz="2000" dirty="0" err="1">
                <a:solidFill>
                  <a:schemeClr val="tx1"/>
                </a:solidFill>
              </a:rPr>
              <a:t>ecoStruxureSystemEvents</a:t>
            </a:r>
            <a:r>
              <a:rPr lang="en-US" sz="2000" dirty="0">
                <a:solidFill>
                  <a:schemeClr val="tx1"/>
                </a:solidFill>
              </a:rPr>
              <a:t> – view system events</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ecoStruxureSystemEvents</a:t>
            </a:r>
            <a:r>
              <a:rPr lang="en-US" sz="2000" dirty="0">
                <a:solidFill>
                  <a:srgbClr val="00B050"/>
                </a:solidFill>
              </a:rPr>
              <a:t>()</a:t>
            </a:r>
          </a:p>
          <a:p>
            <a:pPr>
              <a:buFont typeface="Arial"/>
              <a:buChar char="•"/>
            </a:pPr>
            <a:r>
              <a:rPr lang="en-US" sz="2000" dirty="0" err="1">
                <a:solidFill>
                  <a:schemeClr val="tx1"/>
                </a:solidFill>
              </a:rPr>
              <a:t>ecoStruxureSystemEventTypes</a:t>
            </a:r>
            <a:r>
              <a:rPr lang="en-US" sz="2000" dirty="0">
                <a:solidFill>
                  <a:schemeClr val="tx1"/>
                </a:solidFill>
              </a:rPr>
              <a:t> – view system event types</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ecoStruxureSystemEventTypes</a:t>
            </a:r>
            <a:r>
              <a:rPr lang="en-US" sz="2000" dirty="0">
                <a:solidFill>
                  <a:srgbClr val="00B050"/>
                </a:solidFill>
              </a:rPr>
              <a:t>()</a:t>
            </a:r>
          </a:p>
          <a:p>
            <a:pPr lvl="1">
              <a:buFont typeface="Arial"/>
              <a:buChar char="•"/>
            </a:pPr>
            <a:endParaRPr lang="en-US" sz="2000" dirty="0">
              <a:solidFill>
                <a:srgbClr val="00B050"/>
              </a:solidFill>
            </a:endParaRPr>
          </a:p>
        </p:txBody>
      </p:sp>
    </p:spTree>
    <p:extLst>
      <p:ext uri="{BB962C8B-B14F-4D97-AF65-F5344CB8AC3E}">
        <p14:creationId xmlns:p14="http://schemas.microsoft.com/office/powerpoint/2010/main" val="3638283592"/>
      </p:ext>
    </p:extLst>
  </p:cSld>
  <p:clrMapOvr>
    <a:masterClrMapping/>
  </p:clrMapOvr>
  <p:extLst mod="1">
    <p:ext uri="{6950BFC3-D8DA-4A85-94F7-54DA5524770B}">
      <p188:commentRel xmlns:p188="http://schemas.microsoft.com/office/powerpoint/2018/8/main" xmlns=""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err="1">
                <a:solidFill>
                  <a:srgbClr val="306091"/>
                </a:solidFill>
              </a:rPr>
              <a:t>EcoStruxure</a:t>
            </a:r>
            <a:r>
              <a:rPr lang="en-US" b="1" dirty="0">
                <a:solidFill>
                  <a:srgbClr val="306091"/>
                </a:solidFill>
              </a:rPr>
              <a:t> </a:t>
            </a:r>
            <a:r>
              <a:rPr lang="en-US" b="1" dirty="0">
                <a:solidFill>
                  <a:srgbClr val="FF0000"/>
                </a:solidFill>
              </a:rPr>
              <a:t>POST</a:t>
            </a:r>
            <a:r>
              <a:rPr lang="en-US" b="1" dirty="0">
                <a:solidFill>
                  <a:srgbClr val="306091"/>
                </a:solidFill>
              </a:rPr>
              <a:t> Functions</a:t>
            </a:r>
          </a:p>
        </p:txBody>
      </p:sp>
      <p:sp>
        <p:nvSpPr>
          <p:cNvPr id="3" name="Content Placeholder 2"/>
          <p:cNvSpPr>
            <a:spLocks noGrp="1"/>
          </p:cNvSpPr>
          <p:nvPr>
            <p:ph idx="4294967295"/>
          </p:nvPr>
        </p:nvSpPr>
        <p:spPr>
          <a:xfrm>
            <a:off x="471487" y="1265237"/>
            <a:ext cx="12496800" cy="5867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ecoStruxureAlarmEventAck</a:t>
            </a:r>
            <a:r>
              <a:rPr lang="en-US" sz="2000" dirty="0">
                <a:solidFill>
                  <a:schemeClr val="tx1"/>
                </a:solidFill>
              </a:rPr>
              <a:t> – acknowledge an </a:t>
            </a:r>
            <a:r>
              <a:rPr lang="en-US" sz="2000" dirty="0" err="1">
                <a:solidFill>
                  <a:schemeClr val="tx1"/>
                </a:solidFill>
              </a:rPr>
              <a:t>EcoStruxure</a:t>
            </a:r>
            <a:r>
              <a:rPr lang="en-US" sz="2000" dirty="0">
                <a:solidFill>
                  <a:schemeClr val="tx1"/>
                </a:solidFill>
              </a:rPr>
              <a:t> alarm event</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ecoStruxureAlarmEventAck</a:t>
            </a:r>
            <a:r>
              <a:rPr lang="en-US" sz="2000" dirty="0">
                <a:solidFill>
                  <a:srgbClr val="00B050"/>
                </a:solidFill>
              </a:rPr>
              <a:t>()</a:t>
            </a:r>
          </a:p>
          <a:p>
            <a:pPr>
              <a:buFont typeface="Arial"/>
              <a:buChar char="•"/>
            </a:pPr>
            <a:r>
              <a:rPr lang="en-US" sz="2000" dirty="0" err="1">
                <a:solidFill>
                  <a:schemeClr val="tx1"/>
                </a:solidFill>
              </a:rPr>
              <a:t>ecoStruxureCreateSub</a:t>
            </a:r>
            <a:r>
              <a:rPr lang="en-US" sz="2000" dirty="0">
                <a:solidFill>
                  <a:schemeClr val="tx1"/>
                </a:solidFill>
              </a:rPr>
              <a:t> – create a subscription</a:t>
            </a:r>
          </a:p>
          <a:p>
            <a:pPr lvl="1">
              <a:buFont typeface="Arial"/>
              <a:buChar char="•"/>
            </a:pPr>
            <a:r>
              <a:rPr lang="en-US" sz="2000" dirty="0">
                <a:solidFill>
                  <a:srgbClr val="00B050"/>
                </a:solidFill>
              </a:rPr>
              <a:t>read(</a:t>
            </a:r>
            <a:r>
              <a:rPr lang="en-US" sz="2000" dirty="0" err="1">
                <a:solidFill>
                  <a:srgbClr val="00B050"/>
                </a:solidFill>
              </a:rPr>
              <a:t>ecoStruxureConn</a:t>
            </a:r>
            <a:r>
              <a:rPr lang="en-US" sz="2000" dirty="0">
                <a:solidFill>
                  <a:srgbClr val="00B050"/>
                </a:solidFill>
              </a:rPr>
              <a:t>).</a:t>
            </a:r>
            <a:r>
              <a:rPr lang="en-US" sz="2000" dirty="0" err="1">
                <a:solidFill>
                  <a:srgbClr val="00B050"/>
                </a:solidFill>
              </a:rPr>
              <a:t>ecoStruxureCreateSub</a:t>
            </a:r>
            <a:r>
              <a:rPr lang="en-US" sz="2000" dirty="0">
                <a:solidFill>
                  <a:srgbClr val="00B050"/>
                </a:solidFill>
              </a:rPr>
              <a:t>(</a:t>
            </a:r>
            <a:r>
              <a:rPr lang="en-US" sz="2000" dirty="0">
                <a:solidFill>
                  <a:srgbClr val="3557E0"/>
                </a:solidFill>
              </a:rPr>
              <a:t>body</a:t>
            </a:r>
            <a:r>
              <a:rPr lang="en-US" sz="2000" dirty="0">
                <a:solidFill>
                  <a:srgbClr val="00B050"/>
                </a:solidFill>
              </a:rPr>
              <a:t>)</a:t>
            </a:r>
          </a:p>
        </p:txBody>
      </p:sp>
    </p:spTree>
    <p:extLst>
      <p:ext uri="{BB962C8B-B14F-4D97-AF65-F5344CB8AC3E}">
        <p14:creationId xmlns:p14="http://schemas.microsoft.com/office/powerpoint/2010/main" val="3420533323"/>
      </p:ext>
    </p:extLst>
  </p:cSld>
  <p:clrMapOvr>
    <a:masterClrMapping/>
  </p:clrMapOvr>
  <p:extLst mod="1">
    <p:ext uri="{6950BFC3-D8DA-4A85-94F7-54DA5524770B}">
      <p188:commentRel xmlns:p188="http://schemas.microsoft.com/office/powerpoint/2018/8/main" xmlns=""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1487" y="274637"/>
            <a:ext cx="12496800" cy="685800"/>
          </a:xfrm>
        </p:spPr>
        <p:txBody>
          <a:bodyPr/>
          <a:lstStyle/>
          <a:p>
            <a:pPr algn="l"/>
            <a:r>
              <a:rPr lang="en-US" b="1" dirty="0" err="1">
                <a:solidFill>
                  <a:srgbClr val="306091"/>
                </a:solidFill>
              </a:rPr>
              <a:t>EcoStruxure</a:t>
            </a:r>
            <a:r>
              <a:rPr lang="en-US" b="1" dirty="0">
                <a:solidFill>
                  <a:srgbClr val="306091"/>
                </a:solidFill>
              </a:rPr>
              <a:t> View Functions</a:t>
            </a:r>
          </a:p>
        </p:txBody>
      </p:sp>
      <p:sp>
        <p:nvSpPr>
          <p:cNvPr id="3" name="Content Placeholder 2"/>
          <p:cNvSpPr>
            <a:spLocks noGrp="1"/>
          </p:cNvSpPr>
          <p:nvPr>
            <p:ph idx="4294967295"/>
          </p:nvPr>
        </p:nvSpPr>
        <p:spPr>
          <a:xfrm>
            <a:off x="471487" y="1112837"/>
            <a:ext cx="12496800" cy="6248400"/>
          </a:xfrm>
          <a:noFill/>
          <a:ln w="9525">
            <a:noFill/>
            <a:round/>
            <a:headEnd/>
            <a:tailEnd/>
          </a:ln>
          <a:effectLst/>
        </p:spPr>
        <p:txBody>
          <a:bodyPr vert="horz" wrap="square" lIns="0" tIns="28224" rIns="0" bIns="0" numCol="1" anchor="t" anchorCtr="0" compatLnSpc="1">
            <a:prstTxWarp prst="textNoShape">
              <a:avLst/>
            </a:prstTxWarp>
          </a:bodyPr>
          <a:lstStyle/>
          <a:p>
            <a:pPr>
              <a:buFont typeface="Arial"/>
              <a:buChar char="•"/>
            </a:pPr>
            <a:r>
              <a:rPr lang="en-US" sz="2000" dirty="0" err="1">
                <a:solidFill>
                  <a:schemeClr val="tx1"/>
                </a:solidFill>
              </a:rPr>
              <a:t>ecoStruxureDupFinder</a:t>
            </a:r>
            <a:r>
              <a:rPr lang="en-US" sz="2000" dirty="0">
                <a:solidFill>
                  <a:schemeClr val="tx1"/>
                </a:solidFill>
              </a:rPr>
              <a:t> – find points with the same addresses (default </a:t>
            </a:r>
            <a:r>
              <a:rPr lang="en-US" sz="2000" dirty="0">
                <a:solidFill>
                  <a:schemeClr val="accent2"/>
                </a:solidFill>
              </a:rPr>
              <a:t>true</a:t>
            </a:r>
            <a:r>
              <a:rPr lang="en-US" sz="2000" dirty="0">
                <a:solidFill>
                  <a:schemeClr val="tx1"/>
                </a:solidFill>
              </a:rPr>
              <a:t> will add </a:t>
            </a:r>
            <a:r>
              <a:rPr lang="en-US" sz="2000" dirty="0" err="1">
                <a:solidFill>
                  <a:schemeClr val="tx1"/>
                </a:solidFill>
              </a:rPr>
              <a:t>dupPoint</a:t>
            </a:r>
            <a:r>
              <a:rPr lang="en-US" sz="2000" dirty="0">
                <a:solidFill>
                  <a:schemeClr val="tx1"/>
                </a:solidFill>
              </a:rPr>
              <a:t> tag to point)</a:t>
            </a:r>
          </a:p>
          <a:p>
            <a:pPr lvl="1">
              <a:buFont typeface="Arial"/>
              <a:buChar char="•"/>
            </a:pPr>
            <a:r>
              <a:rPr lang="en-US" sz="2000" dirty="0" err="1">
                <a:solidFill>
                  <a:srgbClr val="00B050"/>
                </a:solidFill>
              </a:rPr>
              <a:t>ecoStruxureDupFinder</a:t>
            </a:r>
            <a:r>
              <a:rPr lang="en-US" sz="2000" dirty="0">
                <a:solidFill>
                  <a:srgbClr val="00B050"/>
                </a:solidFill>
              </a:rPr>
              <a:t>(true)</a:t>
            </a:r>
          </a:p>
          <a:p>
            <a:pPr>
              <a:buFont typeface="Arial"/>
              <a:buChar char="•"/>
            </a:pPr>
            <a:r>
              <a:rPr lang="en-US" sz="2000" dirty="0" err="1">
                <a:solidFill>
                  <a:schemeClr val="tx1"/>
                </a:solidFill>
              </a:rPr>
              <a:t>ecoStruxureMakePointsToBuckets</a:t>
            </a:r>
            <a:r>
              <a:rPr lang="en-US" sz="2000" dirty="0">
                <a:solidFill>
                  <a:schemeClr val="tx1"/>
                </a:solidFill>
              </a:rPr>
              <a:t> – assigns tuning records to </a:t>
            </a:r>
            <a:r>
              <a:rPr lang="en-US" sz="2000" dirty="0" err="1">
                <a:solidFill>
                  <a:schemeClr val="tx1"/>
                </a:solidFill>
              </a:rPr>
              <a:t>EcoStruxure</a:t>
            </a:r>
            <a:r>
              <a:rPr lang="en-US" sz="2000" dirty="0">
                <a:solidFill>
                  <a:schemeClr val="tx1"/>
                </a:solidFill>
              </a:rPr>
              <a:t> </a:t>
            </a:r>
            <a:r>
              <a:rPr lang="en-US" sz="2000" dirty="0" err="1">
                <a:solidFill>
                  <a:schemeClr val="tx1"/>
                </a:solidFill>
              </a:rPr>
              <a:t>curVal</a:t>
            </a:r>
            <a:r>
              <a:rPr lang="en-US" sz="2000" dirty="0">
                <a:solidFill>
                  <a:schemeClr val="tx1"/>
                </a:solidFill>
              </a:rPr>
              <a:t> points (use </a:t>
            </a:r>
            <a:r>
              <a:rPr lang="en-US" sz="2000" dirty="0" err="1">
                <a:solidFill>
                  <a:schemeClr val="tx1"/>
                </a:solidFill>
              </a:rPr>
              <a:t>ecoStruxureTuningBuckets</a:t>
            </a:r>
            <a:r>
              <a:rPr lang="en-US" sz="2000" dirty="0">
                <a:solidFill>
                  <a:schemeClr val="tx1"/>
                </a:solidFill>
              </a:rPr>
              <a:t> view)</a:t>
            </a:r>
          </a:p>
          <a:p>
            <a:pPr lvl="1">
              <a:buFont typeface="Arial"/>
              <a:buChar char="•"/>
            </a:pPr>
            <a:r>
              <a:rPr lang="en-US" sz="1600" dirty="0">
                <a:solidFill>
                  <a:schemeClr val="tx1"/>
                </a:solidFill>
              </a:rPr>
              <a:t>Number of points per </a:t>
            </a:r>
            <a:r>
              <a:rPr lang="en-US" sz="1600" dirty="0" err="1">
                <a:solidFill>
                  <a:schemeClr val="tx1"/>
                </a:solidFill>
              </a:rPr>
              <a:t>connTuningRec</a:t>
            </a:r>
            <a:endParaRPr lang="en-US" sz="1600" dirty="0">
              <a:solidFill>
                <a:schemeClr val="tx1"/>
              </a:solidFill>
            </a:endParaRPr>
          </a:p>
          <a:p>
            <a:pPr lvl="1">
              <a:buFont typeface="Arial"/>
              <a:buChar char="•"/>
            </a:pPr>
            <a:r>
              <a:rPr lang="en-US" sz="2000" dirty="0" err="1">
                <a:solidFill>
                  <a:srgbClr val="00B050"/>
                </a:solidFill>
              </a:rPr>
              <a:t>ecoStruxureMakePointsToBuckets</a:t>
            </a:r>
            <a:r>
              <a:rPr lang="en-US" sz="2000" dirty="0">
                <a:solidFill>
                  <a:srgbClr val="00B050"/>
                </a:solidFill>
              </a:rPr>
              <a:t>()</a:t>
            </a:r>
          </a:p>
          <a:p>
            <a:pPr>
              <a:buFont typeface="Arial"/>
              <a:buChar char="•"/>
            </a:pPr>
            <a:r>
              <a:rPr lang="en-US" sz="2000" dirty="0" err="1">
                <a:solidFill>
                  <a:schemeClr val="tx1"/>
                </a:solidFill>
              </a:rPr>
              <a:t>ecoStruxureMakeTuningBuckets</a:t>
            </a:r>
            <a:r>
              <a:rPr lang="en-US" sz="2000" dirty="0">
                <a:solidFill>
                  <a:schemeClr val="tx1"/>
                </a:solidFill>
              </a:rPr>
              <a:t> – makes </a:t>
            </a:r>
            <a:r>
              <a:rPr lang="en-US" sz="2000" dirty="0" err="1">
                <a:solidFill>
                  <a:schemeClr val="tx1"/>
                </a:solidFill>
              </a:rPr>
              <a:t>EcoStruxure</a:t>
            </a:r>
            <a:r>
              <a:rPr lang="en-US" sz="2000" dirty="0">
                <a:solidFill>
                  <a:schemeClr val="tx1"/>
                </a:solidFill>
              </a:rPr>
              <a:t> Tuning records (use </a:t>
            </a:r>
            <a:r>
              <a:rPr lang="en-US" sz="2000" dirty="0" err="1">
                <a:solidFill>
                  <a:schemeClr val="tx1"/>
                </a:solidFill>
              </a:rPr>
              <a:t>ecoStruxureTuningBuckets</a:t>
            </a:r>
            <a:r>
              <a:rPr lang="en-US" sz="2000" dirty="0">
                <a:solidFill>
                  <a:schemeClr val="tx1"/>
                </a:solidFill>
              </a:rPr>
              <a:t> view)</a:t>
            </a:r>
          </a:p>
          <a:p>
            <a:pPr lvl="1">
              <a:buFont typeface="Arial"/>
              <a:buChar char="•"/>
            </a:pPr>
            <a:r>
              <a:rPr lang="en-US" sz="1600" dirty="0">
                <a:solidFill>
                  <a:schemeClr val="tx1"/>
                </a:solidFill>
              </a:rPr>
              <a:t>Number of points per </a:t>
            </a:r>
            <a:r>
              <a:rPr lang="en-US" sz="1600" dirty="0" err="1">
                <a:solidFill>
                  <a:schemeClr val="tx1"/>
                </a:solidFill>
              </a:rPr>
              <a:t>connTuningRec</a:t>
            </a:r>
            <a:r>
              <a:rPr lang="en-US" sz="1600" dirty="0">
                <a:solidFill>
                  <a:schemeClr val="tx1"/>
                </a:solidFill>
              </a:rPr>
              <a:t>, starting </a:t>
            </a:r>
            <a:r>
              <a:rPr lang="en-US" sz="1600" dirty="0" err="1">
                <a:solidFill>
                  <a:schemeClr val="tx1"/>
                </a:solidFill>
              </a:rPr>
              <a:t>pollFreq</a:t>
            </a:r>
            <a:r>
              <a:rPr lang="en-US" sz="1600" dirty="0">
                <a:solidFill>
                  <a:schemeClr val="tx1"/>
                </a:solidFill>
              </a:rPr>
              <a:t>, max </a:t>
            </a:r>
            <a:r>
              <a:rPr lang="en-US" sz="1600" dirty="0" err="1">
                <a:solidFill>
                  <a:schemeClr val="tx1"/>
                </a:solidFill>
              </a:rPr>
              <a:t>pollFreq</a:t>
            </a:r>
            <a:endParaRPr lang="en-US" sz="1600" dirty="0">
              <a:solidFill>
                <a:schemeClr val="tx1"/>
              </a:solidFill>
            </a:endParaRPr>
          </a:p>
          <a:p>
            <a:pPr lvl="1">
              <a:buFont typeface="Arial"/>
              <a:buChar char="•"/>
            </a:pPr>
            <a:r>
              <a:rPr lang="en-US" sz="2000" dirty="0" err="1">
                <a:solidFill>
                  <a:srgbClr val="00B050"/>
                </a:solidFill>
              </a:rPr>
              <a:t>ecoStruxureMakeTuningBuckets</a:t>
            </a:r>
            <a:r>
              <a:rPr lang="en-US" sz="2000" dirty="0">
                <a:solidFill>
                  <a:srgbClr val="00B050"/>
                </a:solidFill>
              </a:rPr>
              <a:t>(6min, 14min)</a:t>
            </a:r>
          </a:p>
          <a:p>
            <a:pPr>
              <a:buFont typeface="Arial"/>
              <a:buChar char="•"/>
            </a:pPr>
            <a:r>
              <a:rPr lang="en-US" sz="2000" dirty="0" err="1">
                <a:solidFill>
                  <a:schemeClr val="tx1"/>
                </a:solidFill>
              </a:rPr>
              <a:t>ecoStruxureViewStatus</a:t>
            </a:r>
            <a:r>
              <a:rPr lang="en-US" sz="2000" dirty="0">
                <a:solidFill>
                  <a:schemeClr val="tx1"/>
                </a:solidFill>
              </a:rPr>
              <a:t> – see </a:t>
            </a:r>
            <a:r>
              <a:rPr lang="en-US" sz="2000" dirty="0" err="1">
                <a:solidFill>
                  <a:schemeClr val="tx1"/>
                </a:solidFill>
              </a:rPr>
              <a:t>EcoStruxure</a:t>
            </a:r>
            <a:r>
              <a:rPr lang="en-US" sz="2000" dirty="0">
                <a:solidFill>
                  <a:schemeClr val="tx1"/>
                </a:solidFill>
              </a:rPr>
              <a:t> points</a:t>
            </a:r>
          </a:p>
          <a:p>
            <a:pPr lvl="1">
              <a:buFont typeface="Arial"/>
              <a:buChar char="•"/>
            </a:pPr>
            <a:r>
              <a:rPr lang="en-US" sz="2000" dirty="0" err="1">
                <a:solidFill>
                  <a:srgbClr val="00B050"/>
                </a:solidFill>
              </a:rPr>
              <a:t>ecoStruxureViewStatus</a:t>
            </a:r>
            <a:r>
              <a:rPr lang="en-US" sz="2000" dirty="0">
                <a:solidFill>
                  <a:srgbClr val="00B050"/>
                </a:solidFill>
              </a:rPr>
              <a:t>()</a:t>
            </a:r>
          </a:p>
          <a:p>
            <a:pPr>
              <a:buFont typeface="Arial"/>
              <a:buChar char="•"/>
            </a:pPr>
            <a:r>
              <a:rPr lang="en-US" sz="2000" dirty="0" err="1">
                <a:solidFill>
                  <a:schemeClr val="tx1"/>
                </a:solidFill>
              </a:rPr>
              <a:t>ecoStruxureViewSummary</a:t>
            </a:r>
            <a:r>
              <a:rPr lang="en-US" sz="2000" dirty="0">
                <a:solidFill>
                  <a:schemeClr val="tx1"/>
                </a:solidFill>
              </a:rPr>
              <a:t> – see status of </a:t>
            </a:r>
            <a:r>
              <a:rPr lang="en-US" sz="2000" dirty="0" err="1">
                <a:solidFill>
                  <a:schemeClr val="tx1"/>
                </a:solidFill>
              </a:rPr>
              <a:t>EcoStruxure</a:t>
            </a:r>
            <a:r>
              <a:rPr lang="en-US" sz="2000" dirty="0">
                <a:solidFill>
                  <a:schemeClr val="tx1"/>
                </a:solidFill>
              </a:rPr>
              <a:t> points</a:t>
            </a:r>
          </a:p>
          <a:p>
            <a:pPr lvl="1">
              <a:buFont typeface="Arial"/>
              <a:buChar char="•"/>
            </a:pPr>
            <a:r>
              <a:rPr lang="en-US" sz="2000" dirty="0" err="1">
                <a:solidFill>
                  <a:srgbClr val="00B050"/>
                </a:solidFill>
              </a:rPr>
              <a:t>ecoStruxureViewSummary</a:t>
            </a:r>
            <a:r>
              <a:rPr lang="en-US" sz="2000" dirty="0">
                <a:solidFill>
                  <a:srgbClr val="00B050"/>
                </a:solidFill>
              </a:rPr>
              <a:t>()</a:t>
            </a:r>
          </a:p>
          <a:p>
            <a:pPr>
              <a:buFont typeface="Arial"/>
              <a:buChar char="•"/>
            </a:pPr>
            <a:r>
              <a:rPr lang="en-US" sz="2000" dirty="0" err="1">
                <a:solidFill>
                  <a:schemeClr val="tx1"/>
                </a:solidFill>
              </a:rPr>
              <a:t>ecoStruxureViewTuning</a:t>
            </a:r>
            <a:r>
              <a:rPr lang="en-US" sz="2000" dirty="0">
                <a:solidFill>
                  <a:schemeClr val="tx1"/>
                </a:solidFill>
              </a:rPr>
              <a:t> – display </a:t>
            </a:r>
            <a:r>
              <a:rPr lang="en-US" sz="2000" dirty="0" err="1">
                <a:solidFill>
                  <a:schemeClr val="tx1"/>
                </a:solidFill>
              </a:rPr>
              <a:t>EcoStruxure</a:t>
            </a:r>
            <a:r>
              <a:rPr lang="en-US" sz="2000" dirty="0">
                <a:solidFill>
                  <a:schemeClr val="tx1"/>
                </a:solidFill>
              </a:rPr>
              <a:t> tuning records</a:t>
            </a:r>
          </a:p>
          <a:p>
            <a:pPr lvl="1">
              <a:buFont typeface="Arial"/>
              <a:buChar char="•"/>
            </a:pPr>
            <a:r>
              <a:rPr lang="en-US" sz="2000" dirty="0" err="1">
                <a:solidFill>
                  <a:srgbClr val="00B050"/>
                </a:solidFill>
              </a:rPr>
              <a:t>ecoStruxureViewTuning</a:t>
            </a:r>
            <a:r>
              <a:rPr lang="en-US" sz="2000" dirty="0">
                <a:solidFill>
                  <a:srgbClr val="00B050"/>
                </a:solidFill>
              </a:rPr>
              <a:t>()</a:t>
            </a:r>
          </a:p>
        </p:txBody>
      </p:sp>
    </p:spTree>
    <p:extLst>
      <p:ext uri="{BB962C8B-B14F-4D97-AF65-F5344CB8AC3E}">
        <p14:creationId xmlns:p14="http://schemas.microsoft.com/office/powerpoint/2010/main" val="966168618"/>
      </p:ext>
    </p:extLst>
  </p:cSld>
  <p:clrMapOvr>
    <a:masterClrMapping/>
  </p:clrMapOvr>
  <p:extLst mod="1">
    <p:ext uri="{6950BFC3-D8DA-4A85-94F7-54DA5524770B}">
      <p188:commentRel xmlns:p188="http://schemas.microsoft.com/office/powerpoint/2018/8/main" xmlns=""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427037"/>
            <a:ext cx="12344400" cy="955675"/>
          </a:xfrm>
        </p:spPr>
        <p:txBody>
          <a:bodyPr/>
          <a:lstStyle/>
          <a:p>
            <a:pPr algn="l"/>
            <a:r>
              <a:rPr lang="en-US" b="1" dirty="0">
                <a:solidFill>
                  <a:srgbClr val="306091"/>
                </a:solidFill>
              </a:rPr>
              <a:t>Getting Data for </a:t>
            </a:r>
            <a:r>
              <a:rPr lang="en-US" b="1" dirty="0" err="1">
                <a:solidFill>
                  <a:srgbClr val="306091"/>
                </a:solidFill>
              </a:rPr>
              <a:t>EcoStruxure</a:t>
            </a:r>
            <a:r>
              <a:rPr lang="en-US" b="1" dirty="0">
                <a:solidFill>
                  <a:srgbClr val="306091"/>
                </a:solidFill>
              </a:rPr>
              <a:t> Points</a:t>
            </a:r>
            <a:br>
              <a:rPr lang="en-US" sz="4000" b="1" dirty="0">
                <a:solidFill>
                  <a:srgbClr val="306091"/>
                </a:solidFill>
              </a:rPr>
            </a:br>
            <a:r>
              <a:rPr lang="en-US" sz="3200" b="1" i="1" dirty="0">
                <a:solidFill>
                  <a:schemeClr val="tx1"/>
                </a:solidFill>
              </a:rPr>
              <a:t>Manually or Automatically</a:t>
            </a:r>
            <a:endParaRPr lang="en-US" sz="4800" b="1" dirty="0">
              <a:solidFill>
                <a:schemeClr val="tx1"/>
              </a:solidFill>
            </a:endParaRPr>
          </a:p>
        </p:txBody>
      </p:sp>
      <p:sp>
        <p:nvSpPr>
          <p:cNvPr id="3" name="Content Placeholder 2"/>
          <p:cNvSpPr>
            <a:spLocks noGrp="1"/>
          </p:cNvSpPr>
          <p:nvPr>
            <p:ph idx="4294967295"/>
          </p:nvPr>
        </p:nvSpPr>
        <p:spPr>
          <a:xfrm>
            <a:off x="547687" y="1646237"/>
            <a:ext cx="12344400" cy="5638800"/>
          </a:xfrm>
        </p:spPr>
        <p:txBody>
          <a:bodyPr/>
          <a:lstStyle/>
          <a:p>
            <a:pPr marL="914400" lvl="1" indent="-457200">
              <a:buFont typeface="Arial" panose="020B0604020202020204" pitchFamily="34" charset="0"/>
              <a:buChar char="•"/>
            </a:pPr>
            <a:r>
              <a:rPr lang="en-US" sz="2400" dirty="0">
                <a:solidFill>
                  <a:srgbClr val="3557E0"/>
                </a:solidFill>
              </a:rPr>
              <a:t>Collecting current values (from </a:t>
            </a:r>
            <a:r>
              <a:rPr lang="en-US" sz="2400" dirty="0" err="1">
                <a:solidFill>
                  <a:srgbClr val="3557E0"/>
                </a:solidFill>
              </a:rPr>
              <a:t>curVal</a:t>
            </a:r>
            <a:r>
              <a:rPr lang="en-US" sz="2400" dirty="0">
                <a:solidFill>
                  <a:srgbClr val="3557E0"/>
                </a:solidFill>
              </a:rPr>
              <a:t>): </a:t>
            </a:r>
          </a:p>
          <a:p>
            <a:pPr marL="1314450" lvl="2" indent="-457200">
              <a:buFont typeface="Arial" panose="020B0604020202020204" pitchFamily="34" charset="0"/>
              <a:buChar char="•"/>
            </a:pPr>
            <a:r>
              <a:rPr lang="en-US" sz="2000" dirty="0">
                <a:solidFill>
                  <a:srgbClr val="3557E0"/>
                </a:solidFill>
              </a:rPr>
              <a:t>Each point must have these tags:</a:t>
            </a:r>
          </a:p>
          <a:p>
            <a:pPr marL="1771650" lvl="3" indent="-457200">
              <a:buFont typeface="Arial" panose="020B0604020202020204" pitchFamily="34" charset="0"/>
              <a:buChar char="•"/>
            </a:pPr>
            <a:r>
              <a:rPr lang="en-US" sz="1800" dirty="0" err="1">
                <a:solidFill>
                  <a:srgbClr val="FF0000"/>
                </a:solidFill>
              </a:rPr>
              <a:t>ecoStruxureConnRef</a:t>
            </a:r>
            <a:r>
              <a:rPr lang="en-US" sz="1800" dirty="0">
                <a:solidFill>
                  <a:srgbClr val="FF0000"/>
                </a:solidFill>
              </a:rPr>
              <a:t> </a:t>
            </a:r>
            <a:r>
              <a:rPr lang="en-US" sz="1800" dirty="0">
                <a:solidFill>
                  <a:srgbClr val="3557E0"/>
                </a:solidFill>
              </a:rPr>
              <a:t>(ref) which is a ref that points to the </a:t>
            </a:r>
            <a:r>
              <a:rPr lang="en-US" sz="1800" dirty="0" err="1">
                <a:solidFill>
                  <a:srgbClr val="3557E0"/>
                </a:solidFill>
              </a:rPr>
              <a:t>EcoStruxure</a:t>
            </a:r>
            <a:r>
              <a:rPr lang="en-US" sz="1800" dirty="0">
                <a:solidFill>
                  <a:srgbClr val="3557E0"/>
                </a:solidFill>
              </a:rPr>
              <a:t> Connector</a:t>
            </a:r>
          </a:p>
          <a:p>
            <a:pPr marL="1771650" lvl="3" indent="-457200">
              <a:buFont typeface="Arial" panose="020B0604020202020204" pitchFamily="34" charset="0"/>
              <a:buChar char="•"/>
            </a:pPr>
            <a:r>
              <a:rPr lang="en-US" sz="1800" dirty="0" err="1">
                <a:solidFill>
                  <a:srgbClr val="FF0000"/>
                </a:solidFill>
              </a:rPr>
              <a:t>ecoStruxureCur</a:t>
            </a:r>
            <a:r>
              <a:rPr lang="en-US" sz="1800" dirty="0">
                <a:solidFill>
                  <a:srgbClr val="FF0000"/>
                </a:solidFill>
              </a:rPr>
              <a:t> </a:t>
            </a:r>
            <a:r>
              <a:rPr lang="en-US" sz="1800" dirty="0">
                <a:solidFill>
                  <a:srgbClr val="3557E0"/>
                </a:solidFill>
              </a:rPr>
              <a:t>(str)</a:t>
            </a:r>
            <a:r>
              <a:rPr lang="en-US" sz="1800" dirty="0">
                <a:solidFill>
                  <a:srgbClr val="FF0000"/>
                </a:solidFill>
              </a:rPr>
              <a:t> </a:t>
            </a:r>
            <a:r>
              <a:rPr lang="en-US" sz="1800" dirty="0">
                <a:solidFill>
                  <a:srgbClr val="3557E0"/>
                </a:solidFill>
              </a:rPr>
              <a:t>which points to the </a:t>
            </a:r>
            <a:r>
              <a:rPr lang="en-US" sz="1800" dirty="0" err="1">
                <a:solidFill>
                  <a:srgbClr val="3557E0"/>
                </a:solidFill>
              </a:rPr>
              <a:t>EcoStruxure</a:t>
            </a:r>
            <a:r>
              <a:rPr lang="en-US" sz="1800" dirty="0">
                <a:solidFill>
                  <a:srgbClr val="3557E0"/>
                </a:solidFill>
              </a:rPr>
              <a:t> point object</a:t>
            </a:r>
          </a:p>
          <a:p>
            <a:pPr marL="1771650" lvl="3" indent="-457200">
              <a:buFont typeface="Arial" panose="020B0604020202020204" pitchFamily="34" charset="0"/>
              <a:buChar char="•"/>
            </a:pPr>
            <a:r>
              <a:rPr lang="en-US" sz="1800" dirty="0">
                <a:solidFill>
                  <a:srgbClr val="FF0000"/>
                </a:solidFill>
              </a:rPr>
              <a:t>his</a:t>
            </a:r>
            <a:r>
              <a:rPr lang="en-US" sz="1800" dirty="0">
                <a:solidFill>
                  <a:srgbClr val="3557E0"/>
                </a:solidFill>
              </a:rPr>
              <a:t> (marker)</a:t>
            </a:r>
          </a:p>
          <a:p>
            <a:pPr marL="1771650" lvl="3" indent="-457200">
              <a:buFont typeface="Arial" panose="020B0604020202020204" pitchFamily="34" charset="0"/>
              <a:buChar char="•"/>
            </a:pPr>
            <a:r>
              <a:rPr lang="en-US" sz="1800" dirty="0">
                <a:solidFill>
                  <a:srgbClr val="FF0000"/>
                </a:solidFill>
              </a:rPr>
              <a:t>cur</a:t>
            </a:r>
            <a:r>
              <a:rPr lang="en-US" sz="1800" dirty="0">
                <a:solidFill>
                  <a:srgbClr val="3557E0"/>
                </a:solidFill>
              </a:rPr>
              <a:t> (marker)</a:t>
            </a:r>
          </a:p>
          <a:p>
            <a:pPr marL="1771650" lvl="3" indent="-457200">
              <a:buFont typeface="Arial" panose="020B0604020202020204" pitchFamily="34" charset="0"/>
              <a:buChar char="•"/>
            </a:pPr>
            <a:r>
              <a:rPr lang="en-US" sz="1800" dirty="0" err="1">
                <a:solidFill>
                  <a:srgbClr val="FF0000"/>
                </a:solidFill>
              </a:rPr>
              <a:t>hisCollectCov</a:t>
            </a:r>
            <a:r>
              <a:rPr lang="en-US" sz="1800" dirty="0">
                <a:solidFill>
                  <a:srgbClr val="FF0000"/>
                </a:solidFill>
              </a:rPr>
              <a:t> </a:t>
            </a:r>
            <a:r>
              <a:rPr lang="en-US" sz="1800" dirty="0">
                <a:solidFill>
                  <a:srgbClr val="3557E0"/>
                </a:solidFill>
              </a:rPr>
              <a:t>(marker or number) for </a:t>
            </a:r>
            <a:r>
              <a:rPr lang="en-US" sz="1800" dirty="0" err="1">
                <a:solidFill>
                  <a:srgbClr val="3557E0"/>
                </a:solidFill>
              </a:rPr>
              <a:t>cov</a:t>
            </a:r>
            <a:r>
              <a:rPr lang="en-US" sz="1800" dirty="0">
                <a:solidFill>
                  <a:srgbClr val="3557E0"/>
                </a:solidFill>
              </a:rPr>
              <a:t> collection </a:t>
            </a:r>
            <a:r>
              <a:rPr lang="en-US" sz="1800" dirty="0">
                <a:solidFill>
                  <a:srgbClr val="FF0000"/>
                </a:solidFill>
              </a:rPr>
              <a:t>OR</a:t>
            </a:r>
          </a:p>
          <a:p>
            <a:pPr marL="1771650" lvl="3" indent="-457200">
              <a:buFont typeface="Arial" panose="020B0604020202020204" pitchFamily="34" charset="0"/>
              <a:buChar char="•"/>
            </a:pPr>
            <a:r>
              <a:rPr lang="en-US" sz="1800" dirty="0" err="1">
                <a:solidFill>
                  <a:srgbClr val="FF0000"/>
                </a:solidFill>
              </a:rPr>
              <a:t>hisCollectInterval</a:t>
            </a:r>
            <a:r>
              <a:rPr lang="en-US" sz="1800" dirty="0">
                <a:solidFill>
                  <a:srgbClr val="FF0000"/>
                </a:solidFill>
              </a:rPr>
              <a:t> </a:t>
            </a:r>
            <a:r>
              <a:rPr lang="en-US" sz="1800" dirty="0">
                <a:solidFill>
                  <a:srgbClr val="3557E0"/>
                </a:solidFill>
              </a:rPr>
              <a:t>(duration) for polling</a:t>
            </a:r>
          </a:p>
          <a:p>
            <a:pPr marL="914400" lvl="1" indent="-457200">
              <a:buFont typeface="Arial" panose="020B0604020202020204" pitchFamily="34" charset="0"/>
              <a:buChar char="•"/>
            </a:pPr>
            <a:r>
              <a:rPr lang="en-US" sz="2400" dirty="0">
                <a:solidFill>
                  <a:srgbClr val="3557E0"/>
                </a:solidFill>
              </a:rPr>
              <a:t>Getting history data from Trend Logs: </a:t>
            </a:r>
          </a:p>
          <a:p>
            <a:pPr marL="1314450" lvl="2" indent="-457200">
              <a:buFont typeface="Arial" panose="020B0604020202020204" pitchFamily="34" charset="0"/>
              <a:buChar char="•"/>
            </a:pPr>
            <a:r>
              <a:rPr lang="en-US" sz="2000" dirty="0">
                <a:solidFill>
                  <a:srgbClr val="3557E0"/>
                </a:solidFill>
              </a:rPr>
              <a:t>Each point must have these tags:</a:t>
            </a:r>
          </a:p>
          <a:p>
            <a:pPr marL="1771650" lvl="3" indent="-457200">
              <a:buFont typeface="Arial" panose="020B0604020202020204" pitchFamily="34" charset="0"/>
              <a:buChar char="•"/>
            </a:pPr>
            <a:r>
              <a:rPr lang="en-US" sz="1800" dirty="0" err="1">
                <a:solidFill>
                  <a:srgbClr val="FF0000"/>
                </a:solidFill>
              </a:rPr>
              <a:t>ecoStruxureConnRef</a:t>
            </a:r>
            <a:r>
              <a:rPr lang="en-US" sz="1800" dirty="0">
                <a:solidFill>
                  <a:srgbClr val="FF0000"/>
                </a:solidFill>
              </a:rPr>
              <a:t> </a:t>
            </a:r>
            <a:r>
              <a:rPr lang="en-US" sz="1800" dirty="0">
                <a:solidFill>
                  <a:srgbClr val="3557E0"/>
                </a:solidFill>
              </a:rPr>
              <a:t>(ref) which is a ref that points to the </a:t>
            </a:r>
            <a:r>
              <a:rPr lang="en-US" sz="1800" dirty="0" err="1">
                <a:solidFill>
                  <a:srgbClr val="3557E0"/>
                </a:solidFill>
              </a:rPr>
              <a:t>EcoStruxure</a:t>
            </a:r>
            <a:r>
              <a:rPr lang="en-US" sz="1800" dirty="0">
                <a:solidFill>
                  <a:srgbClr val="3557E0"/>
                </a:solidFill>
              </a:rPr>
              <a:t> Connector</a:t>
            </a:r>
          </a:p>
          <a:p>
            <a:pPr marL="1771650" lvl="3" indent="-457200">
              <a:buFont typeface="Arial" panose="020B0604020202020204" pitchFamily="34" charset="0"/>
              <a:buChar char="•"/>
            </a:pPr>
            <a:r>
              <a:rPr lang="en-US" sz="1800" dirty="0" err="1">
                <a:solidFill>
                  <a:srgbClr val="FF0000"/>
                </a:solidFill>
              </a:rPr>
              <a:t>ecoStruxureHis</a:t>
            </a:r>
            <a:r>
              <a:rPr lang="en-US" sz="1800" dirty="0">
                <a:solidFill>
                  <a:srgbClr val="FF0000"/>
                </a:solidFill>
              </a:rPr>
              <a:t> </a:t>
            </a:r>
            <a:r>
              <a:rPr lang="en-US" sz="1800" dirty="0">
                <a:solidFill>
                  <a:srgbClr val="3557E0"/>
                </a:solidFill>
              </a:rPr>
              <a:t>(</a:t>
            </a:r>
            <a:r>
              <a:rPr lang="en-US" sz="1800" dirty="0" err="1">
                <a:solidFill>
                  <a:srgbClr val="3557E0"/>
                </a:solidFill>
              </a:rPr>
              <a:t>str</a:t>
            </a:r>
            <a:r>
              <a:rPr lang="en-US" sz="1800" dirty="0">
                <a:solidFill>
                  <a:srgbClr val="3557E0"/>
                </a:solidFill>
              </a:rPr>
              <a:t>)</a:t>
            </a:r>
            <a:r>
              <a:rPr lang="en-US" sz="1800" dirty="0">
                <a:solidFill>
                  <a:srgbClr val="FF0000"/>
                </a:solidFill>
              </a:rPr>
              <a:t> </a:t>
            </a:r>
            <a:r>
              <a:rPr lang="en-US" sz="1800" dirty="0">
                <a:solidFill>
                  <a:srgbClr val="3557E0"/>
                </a:solidFill>
              </a:rPr>
              <a:t>which points to the </a:t>
            </a:r>
            <a:r>
              <a:rPr lang="en-US" sz="1800" dirty="0" err="1">
                <a:solidFill>
                  <a:srgbClr val="3557E0"/>
                </a:solidFill>
              </a:rPr>
              <a:t>EcoStruxure</a:t>
            </a:r>
            <a:r>
              <a:rPr lang="en-US" sz="1800" dirty="0">
                <a:solidFill>
                  <a:srgbClr val="3557E0"/>
                </a:solidFill>
              </a:rPr>
              <a:t> Trend Log object</a:t>
            </a:r>
          </a:p>
          <a:p>
            <a:pPr marL="1771650" lvl="3" indent="-457200">
              <a:buFont typeface="Arial" panose="020B0604020202020204" pitchFamily="34" charset="0"/>
              <a:buChar char="•"/>
            </a:pPr>
            <a:r>
              <a:rPr lang="en-US" sz="1800" dirty="0">
                <a:solidFill>
                  <a:srgbClr val="FF0000"/>
                </a:solidFill>
              </a:rPr>
              <a:t>his</a:t>
            </a:r>
            <a:r>
              <a:rPr lang="en-US" sz="1800" dirty="0">
                <a:solidFill>
                  <a:srgbClr val="3557E0"/>
                </a:solidFill>
              </a:rPr>
              <a:t> (marker)</a:t>
            </a:r>
          </a:p>
          <a:p>
            <a:pPr marL="1771650" lvl="3" indent="-457200">
              <a:buFont typeface="Arial" panose="020B0604020202020204" pitchFamily="34" charset="0"/>
              <a:buChar char="•"/>
            </a:pPr>
            <a:r>
              <a:rPr lang="en-US" sz="1800" dirty="0">
                <a:solidFill>
                  <a:srgbClr val="3557E0"/>
                </a:solidFill>
              </a:rPr>
              <a:t>Run the </a:t>
            </a:r>
            <a:r>
              <a:rPr lang="en-US" sz="1800" dirty="0" err="1">
                <a:solidFill>
                  <a:srgbClr val="FF0000"/>
                </a:solidFill>
              </a:rPr>
              <a:t>ecoStruxureSyncHis</a:t>
            </a:r>
            <a:r>
              <a:rPr lang="en-US" sz="1800" dirty="0">
                <a:solidFill>
                  <a:srgbClr val="FF0000"/>
                </a:solidFill>
              </a:rPr>
              <a:t>(</a:t>
            </a:r>
            <a:r>
              <a:rPr lang="en-US" sz="1800" dirty="0" err="1">
                <a:solidFill>
                  <a:srgbClr val="3557E0"/>
                </a:solidFill>
              </a:rPr>
              <a:t>timeRange</a:t>
            </a:r>
            <a:r>
              <a:rPr lang="en-US" sz="1800" dirty="0">
                <a:solidFill>
                  <a:srgbClr val="FF0000"/>
                </a:solidFill>
              </a:rPr>
              <a:t>)</a:t>
            </a:r>
            <a:r>
              <a:rPr lang="en-US" sz="1800" dirty="0">
                <a:solidFill>
                  <a:srgbClr val="3557E0"/>
                </a:solidFill>
              </a:rPr>
              <a:t> function</a:t>
            </a:r>
          </a:p>
          <a:p>
            <a:pPr marL="2228850" lvl="4" indent="-457200">
              <a:buFont typeface="Arial" panose="020B0604020202020204" pitchFamily="34" charset="0"/>
              <a:buChar char="•"/>
            </a:pPr>
            <a:r>
              <a:rPr lang="en-US" sz="1800" dirty="0">
                <a:solidFill>
                  <a:srgbClr val="3557E0"/>
                </a:solidFill>
              </a:rPr>
              <a:t>generally as a task</a:t>
            </a:r>
          </a:p>
          <a:p>
            <a:pPr marL="2228850" lvl="4" indent="-457200">
              <a:buFont typeface="Arial" panose="020B0604020202020204" pitchFamily="34" charset="0"/>
              <a:buChar char="•"/>
            </a:pPr>
            <a:r>
              <a:rPr lang="en-US" sz="1800" dirty="0" err="1">
                <a:solidFill>
                  <a:srgbClr val="00B050"/>
                </a:solidFill>
              </a:rPr>
              <a:t>readAll</a:t>
            </a:r>
            <a:r>
              <a:rPr lang="en-US" sz="1800" dirty="0">
                <a:solidFill>
                  <a:srgbClr val="00B050"/>
                </a:solidFill>
              </a:rPr>
              <a:t>(</a:t>
            </a:r>
            <a:r>
              <a:rPr lang="en-US" sz="1800" dirty="0" err="1">
                <a:solidFill>
                  <a:srgbClr val="00B050"/>
                </a:solidFill>
              </a:rPr>
              <a:t>ecoStruxureHis</a:t>
            </a:r>
            <a:r>
              <a:rPr lang="en-US" sz="1800" dirty="0">
                <a:solidFill>
                  <a:srgbClr val="00B050"/>
                </a:solidFill>
              </a:rPr>
              <a:t>).</a:t>
            </a:r>
            <a:r>
              <a:rPr lang="en-US" sz="1800" dirty="0" err="1">
                <a:solidFill>
                  <a:srgbClr val="00B050"/>
                </a:solidFill>
              </a:rPr>
              <a:t>ecoStruxureSyncHis</a:t>
            </a:r>
            <a:r>
              <a:rPr lang="en-US" sz="1800" dirty="0">
                <a:solidFill>
                  <a:srgbClr val="00B050"/>
                </a:solidFill>
              </a:rPr>
              <a:t>(null)</a:t>
            </a:r>
          </a:p>
          <a:p>
            <a:pPr marL="1314450" lvl="3" indent="0"/>
            <a:endParaRPr lang="en-US" dirty="0">
              <a:solidFill>
                <a:srgbClr val="3557E0"/>
              </a:solidFill>
            </a:endParaRPr>
          </a:p>
        </p:txBody>
      </p:sp>
      <p:sp>
        <p:nvSpPr>
          <p:cNvPr id="4" name="TextBox 3"/>
          <p:cNvSpPr txBox="1"/>
          <p:nvPr/>
        </p:nvSpPr>
        <p:spPr>
          <a:xfrm>
            <a:off x="10377487" y="5170442"/>
            <a:ext cx="2667000" cy="1809726"/>
          </a:xfrm>
          <a:prstGeom prst="rect">
            <a:avLst/>
          </a:prstGeom>
          <a:noFill/>
        </p:spPr>
        <p:txBody>
          <a:bodyPr wrap="square" rtlCol="0">
            <a:spAutoFit/>
          </a:bodyPr>
          <a:lstStyle/>
          <a:p>
            <a:pPr marL="0" lvl="3" indent="0"/>
            <a:r>
              <a:rPr lang="en-US" sz="2000" dirty="0">
                <a:solidFill>
                  <a:srgbClr val="00B050"/>
                </a:solidFill>
              </a:rPr>
              <a:t>Note: we recommend also using a </a:t>
            </a:r>
            <a:r>
              <a:rPr lang="en-US" sz="2000" dirty="0" err="1">
                <a:solidFill>
                  <a:srgbClr val="00B050"/>
                </a:solidFill>
              </a:rPr>
              <a:t>hisCollectInterval</a:t>
            </a:r>
            <a:r>
              <a:rPr lang="en-US" sz="2000" dirty="0">
                <a:solidFill>
                  <a:srgbClr val="00B050"/>
                </a:solidFill>
              </a:rPr>
              <a:t> of 24hr when using a </a:t>
            </a:r>
            <a:r>
              <a:rPr lang="en-US" sz="2000" dirty="0" err="1">
                <a:solidFill>
                  <a:srgbClr val="00B050"/>
                </a:solidFill>
              </a:rPr>
              <a:t>hisCollectCov</a:t>
            </a:r>
            <a:r>
              <a:rPr lang="en-US" sz="2000" dirty="0">
                <a:solidFill>
                  <a:srgbClr val="00B050"/>
                </a:solidFill>
              </a:rPr>
              <a:t> to catch faulty sensors.  </a:t>
            </a:r>
          </a:p>
        </p:txBody>
      </p:sp>
    </p:spTree>
    <p:extLst>
      <p:ext uri="{BB962C8B-B14F-4D97-AF65-F5344CB8AC3E}">
        <p14:creationId xmlns:p14="http://schemas.microsoft.com/office/powerpoint/2010/main" val="1626025578"/>
      </p:ext>
    </p:extLst>
  </p:cSld>
  <p:clrMapOvr>
    <a:masterClrMapping/>
  </p:clrMapOvr>
  <p:extLst mod="1">
    <p:ext uri="{6950BFC3-D8DA-4A85-94F7-54DA5524770B}">
      <p188:commentRel xmlns:p188="http://schemas.microsoft.com/office/powerpoint/2018/8/main" xmlns=""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350837"/>
            <a:ext cx="12039600" cy="609600"/>
          </a:xfrm>
        </p:spPr>
        <p:txBody>
          <a:bodyPr/>
          <a:lstStyle/>
          <a:p>
            <a:pPr algn="l"/>
            <a:r>
              <a:rPr lang="en-US" b="1" dirty="0">
                <a:solidFill>
                  <a:srgbClr val="306091"/>
                </a:solidFill>
              </a:rPr>
              <a:t>Special Feature</a:t>
            </a:r>
          </a:p>
        </p:txBody>
      </p:sp>
      <p:sp>
        <p:nvSpPr>
          <p:cNvPr id="3" name="Content Placeholder 2"/>
          <p:cNvSpPr>
            <a:spLocks noGrp="1"/>
          </p:cNvSpPr>
          <p:nvPr>
            <p:ph idx="4294967295"/>
          </p:nvPr>
        </p:nvSpPr>
        <p:spPr>
          <a:xfrm>
            <a:off x="700087" y="1112837"/>
            <a:ext cx="12039600" cy="5943600"/>
          </a:xfrm>
        </p:spPr>
        <p:txBody>
          <a:bodyPr/>
          <a:lstStyle/>
          <a:p>
            <a:pPr marL="57150" indent="0"/>
            <a:r>
              <a:rPr lang="en-US" sz="2800" dirty="0">
                <a:solidFill>
                  <a:srgbClr val="3557E0"/>
                </a:solidFill>
                <a:ea typeface="+mn-ea"/>
              </a:rPr>
              <a:t>This connector will automatically convert data (that is “convertible”) based on the point’s </a:t>
            </a:r>
            <a:r>
              <a:rPr lang="en-US" sz="2800" dirty="0">
                <a:solidFill>
                  <a:srgbClr val="00B050"/>
                </a:solidFill>
                <a:ea typeface="+mn-ea"/>
              </a:rPr>
              <a:t>kind </a:t>
            </a:r>
            <a:r>
              <a:rPr lang="en-US" sz="2800" dirty="0">
                <a:solidFill>
                  <a:srgbClr val="3557E0"/>
                </a:solidFill>
              </a:rPr>
              <a:t>tag in SkySpark.  </a:t>
            </a:r>
          </a:p>
          <a:p>
            <a:pPr marL="514350" indent="-457200">
              <a:buFont typeface="Arial" panose="020B0604020202020204" pitchFamily="34" charset="0"/>
              <a:buChar char="•"/>
            </a:pPr>
            <a:r>
              <a:rPr lang="en-US" sz="2800" dirty="0">
                <a:solidFill>
                  <a:srgbClr val="3557E0"/>
                </a:solidFill>
              </a:rPr>
              <a:t>Kind = </a:t>
            </a:r>
            <a:r>
              <a:rPr lang="en-US" sz="2800" dirty="0">
                <a:solidFill>
                  <a:srgbClr val="00B050"/>
                </a:solidFill>
              </a:rPr>
              <a:t>Str</a:t>
            </a:r>
            <a:r>
              <a:rPr lang="en-US" sz="2800" dirty="0">
                <a:solidFill>
                  <a:srgbClr val="3557E0"/>
                </a:solidFill>
              </a:rPr>
              <a:t>:  the connector will keep the incoming data as a </a:t>
            </a:r>
            <a:r>
              <a:rPr lang="en-US" sz="2800" dirty="0">
                <a:solidFill>
                  <a:srgbClr val="00B050"/>
                </a:solidFill>
              </a:rPr>
              <a:t>Str</a:t>
            </a:r>
            <a:r>
              <a:rPr lang="en-US" sz="2800" dirty="0">
                <a:solidFill>
                  <a:srgbClr val="3557E0"/>
                </a:solidFill>
              </a:rPr>
              <a:t>.  This can even be used to </a:t>
            </a:r>
            <a:r>
              <a:rPr lang="en-US" sz="2800" dirty="0" err="1">
                <a:solidFill>
                  <a:srgbClr val="3557E0"/>
                </a:solidFill>
              </a:rPr>
              <a:t>historize</a:t>
            </a:r>
            <a:r>
              <a:rPr lang="en-US" sz="2800" dirty="0">
                <a:solidFill>
                  <a:srgbClr val="3557E0"/>
                </a:solidFill>
              </a:rPr>
              <a:t> errors.  </a:t>
            </a:r>
          </a:p>
          <a:p>
            <a:pPr marL="514350" indent="-457200">
              <a:buFont typeface="Arial" panose="020B0604020202020204" pitchFamily="34" charset="0"/>
              <a:buChar char="•"/>
            </a:pPr>
            <a:r>
              <a:rPr lang="en-US" sz="2800" dirty="0">
                <a:solidFill>
                  <a:srgbClr val="3557E0"/>
                </a:solidFill>
              </a:rPr>
              <a:t>Kind = </a:t>
            </a:r>
            <a:r>
              <a:rPr lang="en-US" sz="2800" dirty="0">
                <a:solidFill>
                  <a:srgbClr val="00B050"/>
                </a:solidFill>
              </a:rPr>
              <a:t>Bool:  </a:t>
            </a:r>
            <a:r>
              <a:rPr lang="en-US" sz="2800" dirty="0">
                <a:solidFill>
                  <a:srgbClr val="3557E0"/>
                </a:solidFill>
              </a:rPr>
              <a:t>If the incoming data are </a:t>
            </a:r>
            <a:r>
              <a:rPr lang="en-US" sz="2800" dirty="0">
                <a:solidFill>
                  <a:schemeClr val="tx1"/>
                </a:solidFill>
              </a:rPr>
              <a:t>0</a:t>
            </a:r>
            <a:r>
              <a:rPr lang="en-US" sz="2800" dirty="0">
                <a:solidFill>
                  <a:srgbClr val="3557E0"/>
                </a:solidFill>
              </a:rPr>
              <a:t>s and </a:t>
            </a:r>
            <a:r>
              <a:rPr lang="en-US" sz="2800" dirty="0">
                <a:solidFill>
                  <a:schemeClr val="tx1"/>
                </a:solidFill>
              </a:rPr>
              <a:t>1</a:t>
            </a:r>
            <a:r>
              <a:rPr lang="en-US" sz="2800" dirty="0">
                <a:solidFill>
                  <a:srgbClr val="3557E0"/>
                </a:solidFill>
              </a:rPr>
              <a:t>s, they will automatically be converted to </a:t>
            </a:r>
            <a:r>
              <a:rPr lang="en-US" sz="2800" dirty="0">
                <a:solidFill>
                  <a:schemeClr val="tx1"/>
                </a:solidFill>
              </a:rPr>
              <a:t>false</a:t>
            </a:r>
            <a:r>
              <a:rPr lang="en-US" sz="2800" dirty="0">
                <a:solidFill>
                  <a:srgbClr val="3557E0"/>
                </a:solidFill>
              </a:rPr>
              <a:t> and </a:t>
            </a:r>
            <a:r>
              <a:rPr lang="en-US" sz="2800" dirty="0">
                <a:solidFill>
                  <a:schemeClr val="tx1"/>
                </a:solidFill>
              </a:rPr>
              <a:t>true</a:t>
            </a:r>
          </a:p>
          <a:p>
            <a:pPr marL="514350" indent="-457200">
              <a:buFont typeface="Arial" panose="020B0604020202020204" pitchFamily="34" charset="0"/>
              <a:buChar char="•"/>
            </a:pPr>
            <a:r>
              <a:rPr lang="en-US" sz="2800" dirty="0">
                <a:solidFill>
                  <a:srgbClr val="3557E0"/>
                </a:solidFill>
              </a:rPr>
              <a:t>Kind = </a:t>
            </a:r>
            <a:r>
              <a:rPr lang="en-US" sz="2800" dirty="0">
                <a:solidFill>
                  <a:srgbClr val="00B050"/>
                </a:solidFill>
              </a:rPr>
              <a:t>Number</a:t>
            </a:r>
            <a:r>
              <a:rPr lang="en-US" sz="2800" dirty="0">
                <a:solidFill>
                  <a:srgbClr val="3557E0"/>
                </a:solidFill>
              </a:rPr>
              <a:t>:  If needed, </a:t>
            </a:r>
            <a:r>
              <a:rPr lang="en-US" sz="2800" dirty="0" err="1">
                <a:solidFill>
                  <a:srgbClr val="00B050"/>
                </a:solidFill>
              </a:rPr>
              <a:t>Str</a:t>
            </a:r>
            <a:r>
              <a:rPr lang="en-US" sz="2800" dirty="0">
                <a:solidFill>
                  <a:srgbClr val="3557E0"/>
                </a:solidFill>
              </a:rPr>
              <a:t> values will be parsed to </a:t>
            </a:r>
            <a:r>
              <a:rPr lang="en-US" sz="2800" dirty="0">
                <a:solidFill>
                  <a:srgbClr val="00B050"/>
                </a:solidFill>
              </a:rPr>
              <a:t>Number</a:t>
            </a:r>
          </a:p>
          <a:p>
            <a:pPr marL="914400" lvl="1" indent="-457200">
              <a:buFont typeface="Arial" panose="020B0604020202020204" pitchFamily="34" charset="0"/>
              <a:buChar char="•"/>
            </a:pPr>
            <a:r>
              <a:rPr lang="en-US" sz="2400" dirty="0">
                <a:solidFill>
                  <a:srgbClr val="00B050"/>
                </a:solidFill>
              </a:rPr>
              <a:t>All points in </a:t>
            </a:r>
            <a:r>
              <a:rPr lang="en-US" sz="2400" dirty="0" err="1">
                <a:solidFill>
                  <a:srgbClr val="00B050"/>
                </a:solidFill>
              </a:rPr>
              <a:t>EcoStruxure</a:t>
            </a:r>
            <a:r>
              <a:rPr lang="en-US" sz="2400" dirty="0">
                <a:solidFill>
                  <a:srgbClr val="00B050"/>
                </a:solidFill>
              </a:rPr>
              <a:t> are passed as Str and might have needed his or </a:t>
            </a:r>
            <a:r>
              <a:rPr lang="en-US" sz="2400" dirty="0" err="1">
                <a:solidFill>
                  <a:srgbClr val="00B050"/>
                </a:solidFill>
              </a:rPr>
              <a:t>curConverts</a:t>
            </a:r>
            <a:r>
              <a:rPr lang="en-US" sz="2400" dirty="0">
                <a:solidFill>
                  <a:srgbClr val="00B050"/>
                </a:solidFill>
              </a:rPr>
              <a:t> with other older </a:t>
            </a:r>
            <a:r>
              <a:rPr lang="en-US" sz="2400" dirty="0" err="1">
                <a:solidFill>
                  <a:srgbClr val="00B050"/>
                </a:solidFill>
              </a:rPr>
              <a:t>EcoStruxure</a:t>
            </a:r>
            <a:r>
              <a:rPr lang="en-US" sz="2400" dirty="0">
                <a:solidFill>
                  <a:srgbClr val="00B050"/>
                </a:solidFill>
              </a:rPr>
              <a:t> connectors.  Those converts are no longer needed.  </a:t>
            </a:r>
            <a:endParaRPr lang="en-US" sz="2400" dirty="0">
              <a:solidFill>
                <a:srgbClr val="3557E0"/>
              </a:solidFill>
            </a:endParaRPr>
          </a:p>
          <a:p>
            <a:pPr marL="514350" indent="-457200">
              <a:buFont typeface="Arial" panose="020B0604020202020204" pitchFamily="34" charset="0"/>
              <a:buChar char="•"/>
            </a:pPr>
            <a:r>
              <a:rPr lang="en-US" sz="2800" dirty="0">
                <a:solidFill>
                  <a:srgbClr val="FF0000"/>
                </a:solidFill>
              </a:rPr>
              <a:t>This feature is not used when writing back to </a:t>
            </a:r>
            <a:r>
              <a:rPr lang="en-US" sz="2800" dirty="0" err="1">
                <a:solidFill>
                  <a:srgbClr val="FF0000"/>
                </a:solidFill>
              </a:rPr>
              <a:t>EcoStruxure</a:t>
            </a:r>
            <a:endParaRPr lang="en-US" sz="2800" dirty="0">
              <a:solidFill>
                <a:srgbClr val="FF0000"/>
              </a:solidFill>
            </a:endParaRPr>
          </a:p>
        </p:txBody>
      </p:sp>
    </p:spTree>
    <p:extLst>
      <p:ext uri="{BB962C8B-B14F-4D97-AF65-F5344CB8AC3E}">
        <p14:creationId xmlns:p14="http://schemas.microsoft.com/office/powerpoint/2010/main" val="2231865684"/>
      </p:ext>
    </p:extLst>
  </p:cSld>
  <p:clrMapOvr>
    <a:masterClrMapping/>
  </p:clrMapOvr>
  <p:extLst mod="1">
    <p:ext uri="{6950BFC3-D8DA-4A85-94F7-54DA5524770B}">
      <p188:commentRel xmlns:p188="http://schemas.microsoft.com/office/powerpoint/2018/8/main" xmlns=""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350837"/>
            <a:ext cx="12039600" cy="609600"/>
          </a:xfrm>
        </p:spPr>
        <p:txBody>
          <a:bodyPr/>
          <a:lstStyle/>
          <a:p>
            <a:pPr algn="l"/>
            <a:r>
              <a:rPr lang="en-US" b="1" dirty="0" err="1">
                <a:solidFill>
                  <a:srgbClr val="306091"/>
                </a:solidFill>
              </a:rPr>
              <a:t>convertTo</a:t>
            </a:r>
            <a:r>
              <a:rPr lang="en-US" b="1" dirty="0">
                <a:solidFill>
                  <a:srgbClr val="306091"/>
                </a:solidFill>
              </a:rPr>
              <a:t> Feature</a:t>
            </a:r>
          </a:p>
        </p:txBody>
      </p:sp>
      <p:sp>
        <p:nvSpPr>
          <p:cNvPr id="3" name="Content Placeholder 2"/>
          <p:cNvSpPr>
            <a:spLocks noGrp="1"/>
          </p:cNvSpPr>
          <p:nvPr>
            <p:ph idx="4294967295"/>
          </p:nvPr>
        </p:nvSpPr>
        <p:spPr>
          <a:xfrm>
            <a:off x="700087" y="1112837"/>
            <a:ext cx="12039600" cy="5943600"/>
          </a:xfrm>
        </p:spPr>
        <p:txBody>
          <a:bodyPr/>
          <a:lstStyle/>
          <a:p>
            <a:pPr marL="514350" indent="-457200">
              <a:buFont typeface="Arial" panose="020B0604020202020204" pitchFamily="34" charset="0"/>
              <a:buChar char="•"/>
            </a:pPr>
            <a:r>
              <a:rPr lang="en-US" sz="2800" dirty="0">
                <a:solidFill>
                  <a:srgbClr val="3557E0"/>
                </a:solidFill>
                <a:ea typeface="+mn-ea"/>
              </a:rPr>
              <a:t>In rare cases, you may want to convert the data to something other than a point’s datatype.  This allows you to set up </a:t>
            </a:r>
            <a:r>
              <a:rPr lang="en-US" sz="2800" dirty="0" err="1">
                <a:solidFill>
                  <a:srgbClr val="3557E0"/>
                </a:solidFill>
                <a:ea typeface="+mn-ea"/>
              </a:rPr>
              <a:t>enums</a:t>
            </a:r>
            <a:r>
              <a:rPr lang="en-US" sz="2800" dirty="0">
                <a:solidFill>
                  <a:srgbClr val="3557E0"/>
                </a:solidFill>
                <a:ea typeface="+mn-ea"/>
              </a:rPr>
              <a:t> or other conversions.  </a:t>
            </a:r>
          </a:p>
          <a:p>
            <a:pPr marL="514350" indent="-457200">
              <a:buFont typeface="Arial" panose="020B0604020202020204" pitchFamily="34" charset="0"/>
              <a:buChar char="•"/>
            </a:pPr>
            <a:r>
              <a:rPr lang="en-US" sz="2800" dirty="0">
                <a:solidFill>
                  <a:srgbClr val="3557E0"/>
                </a:solidFill>
              </a:rPr>
              <a:t>You can do this today for </a:t>
            </a:r>
            <a:r>
              <a:rPr lang="en-US" sz="2800" dirty="0" err="1">
                <a:solidFill>
                  <a:srgbClr val="3557E0"/>
                </a:solidFill>
              </a:rPr>
              <a:t>ecoStruxureHis</a:t>
            </a:r>
            <a:r>
              <a:rPr lang="en-US" sz="2800" dirty="0">
                <a:solidFill>
                  <a:srgbClr val="3557E0"/>
                </a:solidFill>
              </a:rPr>
              <a:t> and </a:t>
            </a:r>
            <a:r>
              <a:rPr lang="en-US" sz="2800" dirty="0" err="1">
                <a:solidFill>
                  <a:srgbClr val="3557E0"/>
                </a:solidFill>
              </a:rPr>
              <a:t>ecoStruxureCur</a:t>
            </a:r>
            <a:r>
              <a:rPr lang="en-US" sz="2800" dirty="0">
                <a:solidFill>
                  <a:srgbClr val="3557E0"/>
                </a:solidFill>
              </a:rPr>
              <a:t> points.  </a:t>
            </a:r>
          </a:p>
          <a:p>
            <a:pPr marL="514350" indent="-457200">
              <a:buFont typeface="Arial" panose="020B0604020202020204" pitchFamily="34" charset="0"/>
              <a:buChar char="•"/>
            </a:pPr>
            <a:r>
              <a:rPr lang="en-US" sz="2800" dirty="0">
                <a:solidFill>
                  <a:srgbClr val="3557E0"/>
                </a:solidFill>
              </a:rPr>
              <a:t>The connector will do this before anything else.  </a:t>
            </a:r>
          </a:p>
          <a:p>
            <a:pPr marL="514350" indent="-457200">
              <a:buFont typeface="Arial" panose="020B0604020202020204" pitchFamily="34" charset="0"/>
              <a:buChar char="•"/>
            </a:pPr>
            <a:r>
              <a:rPr lang="en-US" sz="2800" dirty="0">
                <a:solidFill>
                  <a:srgbClr val="3557E0"/>
                </a:solidFill>
              </a:rPr>
              <a:t>The tag options are: </a:t>
            </a:r>
          </a:p>
          <a:p>
            <a:pPr marL="914400" lvl="1" indent="-457200">
              <a:buFont typeface="Arial" panose="020B0604020202020204" pitchFamily="34" charset="0"/>
              <a:buChar char="•"/>
            </a:pPr>
            <a:r>
              <a:rPr lang="en-US" sz="2400" dirty="0" err="1">
                <a:solidFill>
                  <a:srgbClr val="00B050"/>
                </a:solidFill>
              </a:rPr>
              <a:t>convertTo</a:t>
            </a:r>
            <a:r>
              <a:rPr lang="en-US" sz="2400" dirty="0">
                <a:solidFill>
                  <a:srgbClr val="00B050"/>
                </a:solidFill>
              </a:rPr>
              <a:t>: "</a:t>
            </a:r>
            <a:r>
              <a:rPr lang="en-US" sz="2400" dirty="0" err="1">
                <a:solidFill>
                  <a:srgbClr val="00B050"/>
                </a:solidFill>
              </a:rPr>
              <a:t>Str</a:t>
            </a:r>
            <a:r>
              <a:rPr lang="en-US" sz="2400" dirty="0">
                <a:solidFill>
                  <a:srgbClr val="00B050"/>
                </a:solidFill>
              </a:rPr>
              <a:t>"</a:t>
            </a:r>
          </a:p>
          <a:p>
            <a:pPr marL="914400" lvl="1" indent="-457200">
              <a:buFont typeface="Arial" panose="020B0604020202020204" pitchFamily="34" charset="0"/>
              <a:buChar char="•"/>
            </a:pPr>
            <a:r>
              <a:rPr lang="en-US" sz="2400" dirty="0" err="1">
                <a:solidFill>
                  <a:srgbClr val="00B050"/>
                </a:solidFill>
              </a:rPr>
              <a:t>convertTo</a:t>
            </a:r>
            <a:r>
              <a:rPr lang="en-US" sz="2400" dirty="0">
                <a:solidFill>
                  <a:srgbClr val="00B050"/>
                </a:solidFill>
              </a:rPr>
              <a:t>: "Number"</a:t>
            </a:r>
          </a:p>
          <a:p>
            <a:pPr marL="914400" lvl="1" indent="-457200">
              <a:buFont typeface="Arial" panose="020B0604020202020204" pitchFamily="34" charset="0"/>
              <a:buChar char="•"/>
            </a:pPr>
            <a:r>
              <a:rPr lang="en-US" sz="2400" dirty="0" err="1">
                <a:solidFill>
                  <a:srgbClr val="00B050"/>
                </a:solidFill>
              </a:rPr>
              <a:t>convertTo</a:t>
            </a:r>
            <a:r>
              <a:rPr lang="en-US" sz="2400" dirty="0">
                <a:solidFill>
                  <a:srgbClr val="00B050"/>
                </a:solidFill>
              </a:rPr>
              <a:t>: "Bool”</a:t>
            </a:r>
          </a:p>
          <a:p>
            <a:pPr marL="514350" indent="-457200">
              <a:buFont typeface="Arial" panose="020B0604020202020204" pitchFamily="34" charset="0"/>
              <a:buChar char="•"/>
            </a:pPr>
            <a:r>
              <a:rPr lang="en-US" sz="2800" dirty="0">
                <a:solidFill>
                  <a:srgbClr val="00B050"/>
                </a:solidFill>
              </a:rPr>
              <a:t>The flow is: </a:t>
            </a:r>
          </a:p>
          <a:p>
            <a:pPr marL="914400" lvl="1" indent="-457200">
              <a:buFont typeface="+mj-lt"/>
              <a:buAutoNum type="arabicPeriod"/>
            </a:pPr>
            <a:r>
              <a:rPr lang="en-US" sz="2000" dirty="0">
                <a:solidFill>
                  <a:schemeClr val="accent2"/>
                </a:solidFill>
              </a:rPr>
              <a:t>Use </a:t>
            </a:r>
            <a:r>
              <a:rPr lang="en-US" sz="2000" dirty="0" err="1">
                <a:solidFill>
                  <a:srgbClr val="00B050"/>
                </a:solidFill>
              </a:rPr>
              <a:t>convertTo</a:t>
            </a:r>
            <a:r>
              <a:rPr lang="en-US" sz="2000" dirty="0">
                <a:solidFill>
                  <a:schemeClr val="accent2"/>
                </a:solidFill>
              </a:rPr>
              <a:t> to set up what you want the value to come in as.  </a:t>
            </a:r>
          </a:p>
          <a:p>
            <a:pPr marL="914400" lvl="1" indent="-457200">
              <a:buFont typeface="+mj-lt"/>
              <a:buAutoNum type="arabicPeriod"/>
            </a:pPr>
            <a:r>
              <a:rPr lang="en-US" sz="2000" dirty="0">
                <a:solidFill>
                  <a:schemeClr val="accent2"/>
                </a:solidFill>
              </a:rPr>
              <a:t>Use </a:t>
            </a:r>
            <a:r>
              <a:rPr lang="en-US" sz="2000" dirty="0" err="1">
                <a:solidFill>
                  <a:srgbClr val="00B050"/>
                </a:solidFill>
              </a:rPr>
              <a:t>hisConvert</a:t>
            </a:r>
            <a:r>
              <a:rPr lang="en-US" sz="2000" dirty="0">
                <a:solidFill>
                  <a:schemeClr val="accent2"/>
                </a:solidFill>
              </a:rPr>
              <a:t>, </a:t>
            </a:r>
            <a:r>
              <a:rPr lang="en-US" sz="2000" dirty="0" err="1">
                <a:solidFill>
                  <a:srgbClr val="00B050"/>
                </a:solidFill>
              </a:rPr>
              <a:t>curConvert</a:t>
            </a:r>
            <a:r>
              <a:rPr lang="en-US" sz="2000" dirty="0">
                <a:solidFill>
                  <a:schemeClr val="accent2"/>
                </a:solidFill>
              </a:rPr>
              <a:t>, or </a:t>
            </a:r>
            <a:r>
              <a:rPr lang="en-US" sz="2000" dirty="0" err="1">
                <a:solidFill>
                  <a:srgbClr val="00B050"/>
                </a:solidFill>
              </a:rPr>
              <a:t>hisOnWrite</a:t>
            </a:r>
            <a:r>
              <a:rPr lang="en-US" sz="2000" dirty="0">
                <a:solidFill>
                  <a:schemeClr val="accent2"/>
                </a:solidFill>
              </a:rPr>
              <a:t> to convert from </a:t>
            </a:r>
            <a:r>
              <a:rPr lang="en-US" sz="2000" dirty="0" err="1">
                <a:solidFill>
                  <a:srgbClr val="00B050"/>
                </a:solidFill>
              </a:rPr>
              <a:t>convertTo</a:t>
            </a:r>
            <a:r>
              <a:rPr lang="en-US" sz="2000" dirty="0">
                <a:solidFill>
                  <a:schemeClr val="accent2"/>
                </a:solidFill>
              </a:rPr>
              <a:t> to </a:t>
            </a:r>
            <a:r>
              <a:rPr lang="en-US" sz="2000" dirty="0">
                <a:solidFill>
                  <a:srgbClr val="00B050"/>
                </a:solidFill>
              </a:rPr>
              <a:t>kind</a:t>
            </a:r>
            <a:r>
              <a:rPr lang="en-US" sz="2000" dirty="0">
                <a:solidFill>
                  <a:schemeClr val="accent2"/>
                </a:solidFill>
              </a:rPr>
              <a:t>.  </a:t>
            </a:r>
            <a:endParaRPr lang="en-US" sz="2000" dirty="0">
              <a:solidFill>
                <a:srgbClr val="00B050"/>
              </a:solidFill>
            </a:endParaRPr>
          </a:p>
          <a:p>
            <a:pPr marL="914400" lvl="1" indent="-457200">
              <a:buFont typeface="+mj-lt"/>
              <a:buAutoNum type="arabicPeriod"/>
            </a:pPr>
            <a:r>
              <a:rPr lang="en-US" sz="2000" dirty="0">
                <a:solidFill>
                  <a:schemeClr val="accent2"/>
                </a:solidFill>
              </a:rPr>
              <a:t>Use </a:t>
            </a:r>
            <a:r>
              <a:rPr lang="en-US" sz="2000" dirty="0">
                <a:solidFill>
                  <a:srgbClr val="00B050"/>
                </a:solidFill>
              </a:rPr>
              <a:t>kind</a:t>
            </a:r>
            <a:r>
              <a:rPr lang="en-US" sz="2000" dirty="0">
                <a:solidFill>
                  <a:schemeClr val="accent2"/>
                </a:solidFill>
              </a:rPr>
              <a:t> to state the final value you want SkySpark to store.  </a:t>
            </a:r>
          </a:p>
        </p:txBody>
      </p:sp>
    </p:spTree>
    <p:extLst>
      <p:ext uri="{BB962C8B-B14F-4D97-AF65-F5344CB8AC3E}">
        <p14:creationId xmlns:p14="http://schemas.microsoft.com/office/powerpoint/2010/main" val="632564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287" y="427037"/>
            <a:ext cx="12649200" cy="955675"/>
          </a:xfrm>
        </p:spPr>
        <p:txBody>
          <a:bodyPr/>
          <a:lstStyle/>
          <a:p>
            <a:pPr algn="l"/>
            <a:r>
              <a:rPr lang="en-US" b="1" dirty="0">
                <a:solidFill>
                  <a:srgbClr val="306091"/>
                </a:solidFill>
              </a:rPr>
              <a:t>Writing to </a:t>
            </a:r>
            <a:r>
              <a:rPr lang="en-US" b="1" dirty="0" err="1">
                <a:solidFill>
                  <a:srgbClr val="306091"/>
                </a:solidFill>
              </a:rPr>
              <a:t>EcoStruxure</a:t>
            </a:r>
            <a:r>
              <a:rPr lang="en-US" b="1" dirty="0">
                <a:solidFill>
                  <a:srgbClr val="306091"/>
                </a:solidFill>
              </a:rPr>
              <a:t> Points from SkySpark</a:t>
            </a:r>
            <a:br>
              <a:rPr lang="en-US" sz="4000" b="1" dirty="0">
                <a:solidFill>
                  <a:srgbClr val="306091"/>
                </a:solidFill>
              </a:rPr>
            </a:br>
            <a:r>
              <a:rPr lang="en-US" sz="3200" b="1" i="1" dirty="0">
                <a:solidFill>
                  <a:schemeClr val="tx1"/>
                </a:solidFill>
              </a:rPr>
              <a:t>Manually or with Automated Tasks</a:t>
            </a:r>
            <a:endParaRPr lang="en-US" sz="3200" b="1" dirty="0">
              <a:solidFill>
                <a:srgbClr val="306091"/>
              </a:solidFill>
            </a:endParaRPr>
          </a:p>
        </p:txBody>
      </p:sp>
      <p:sp>
        <p:nvSpPr>
          <p:cNvPr id="3" name="Content Placeholder 2"/>
          <p:cNvSpPr>
            <a:spLocks noGrp="1"/>
          </p:cNvSpPr>
          <p:nvPr>
            <p:ph idx="4294967295"/>
          </p:nvPr>
        </p:nvSpPr>
        <p:spPr>
          <a:xfrm>
            <a:off x="395287" y="1722437"/>
            <a:ext cx="12649200" cy="5334000"/>
          </a:xfrm>
        </p:spPr>
        <p:txBody>
          <a:bodyPr/>
          <a:lstStyle/>
          <a:p>
            <a:pPr marL="514350" indent="-457200">
              <a:buFont typeface="Arial" panose="020B0604020202020204" pitchFamily="34" charset="0"/>
              <a:buChar char="•"/>
            </a:pPr>
            <a:r>
              <a:rPr lang="en-US" sz="2800" dirty="0">
                <a:solidFill>
                  <a:srgbClr val="3557E0"/>
                </a:solidFill>
              </a:rPr>
              <a:t>Writing/Sending current values to a </a:t>
            </a:r>
            <a:r>
              <a:rPr lang="en-US" sz="2800" dirty="0" err="1">
                <a:solidFill>
                  <a:srgbClr val="3557E0"/>
                </a:solidFill>
              </a:rPr>
              <a:t>EcoStruxure</a:t>
            </a:r>
            <a:r>
              <a:rPr lang="en-US" sz="2800" dirty="0">
                <a:solidFill>
                  <a:srgbClr val="3557E0"/>
                </a:solidFill>
              </a:rPr>
              <a:t> point: </a:t>
            </a:r>
          </a:p>
          <a:p>
            <a:pPr marL="914400" lvl="1" indent="-457200">
              <a:buFont typeface="Arial" panose="020B0604020202020204" pitchFamily="34" charset="0"/>
              <a:buChar char="•"/>
            </a:pPr>
            <a:r>
              <a:rPr lang="en-US" sz="2400" dirty="0">
                <a:solidFill>
                  <a:srgbClr val="3557E0"/>
                </a:solidFill>
              </a:rPr>
              <a:t>Each point must have these tags:</a:t>
            </a:r>
          </a:p>
          <a:p>
            <a:pPr marL="1314450" lvl="2" indent="-457200">
              <a:buFont typeface="Arial" panose="020B0604020202020204" pitchFamily="34" charset="0"/>
              <a:buChar char="•"/>
            </a:pPr>
            <a:r>
              <a:rPr lang="en-US" sz="2000" dirty="0" err="1">
                <a:solidFill>
                  <a:srgbClr val="FF0000"/>
                </a:solidFill>
              </a:rPr>
              <a:t>ecoStruxureConnRef</a:t>
            </a:r>
            <a:r>
              <a:rPr lang="en-US" sz="2000" dirty="0">
                <a:solidFill>
                  <a:srgbClr val="FF0000"/>
                </a:solidFill>
              </a:rPr>
              <a:t> </a:t>
            </a:r>
            <a:r>
              <a:rPr lang="en-US" sz="2000" dirty="0">
                <a:solidFill>
                  <a:srgbClr val="3557E0"/>
                </a:solidFill>
              </a:rPr>
              <a:t>(ref) which is a ref that points to the </a:t>
            </a:r>
            <a:r>
              <a:rPr lang="en-US" sz="2000" dirty="0" err="1">
                <a:solidFill>
                  <a:srgbClr val="3557E0"/>
                </a:solidFill>
              </a:rPr>
              <a:t>EcoStruxure</a:t>
            </a:r>
            <a:r>
              <a:rPr lang="en-US" sz="2000" dirty="0">
                <a:solidFill>
                  <a:srgbClr val="3557E0"/>
                </a:solidFill>
              </a:rPr>
              <a:t> Connector</a:t>
            </a:r>
          </a:p>
          <a:p>
            <a:pPr marL="1314450" lvl="2" indent="-457200">
              <a:buFont typeface="Arial" panose="020B0604020202020204" pitchFamily="34" charset="0"/>
              <a:buChar char="•"/>
            </a:pPr>
            <a:r>
              <a:rPr lang="en-US" sz="2000" dirty="0" err="1">
                <a:solidFill>
                  <a:srgbClr val="FF0000"/>
                </a:solidFill>
              </a:rPr>
              <a:t>ecoStruxureWrite</a:t>
            </a:r>
            <a:r>
              <a:rPr lang="en-US" sz="2000" dirty="0">
                <a:solidFill>
                  <a:srgbClr val="FF0000"/>
                </a:solidFill>
              </a:rPr>
              <a:t> </a:t>
            </a:r>
            <a:r>
              <a:rPr lang="en-US" sz="2000" dirty="0">
                <a:solidFill>
                  <a:srgbClr val="3557E0"/>
                </a:solidFill>
              </a:rPr>
              <a:t>(string)</a:t>
            </a:r>
            <a:r>
              <a:rPr lang="en-US" sz="2000" dirty="0">
                <a:solidFill>
                  <a:srgbClr val="FF0000"/>
                </a:solidFill>
              </a:rPr>
              <a:t> </a:t>
            </a:r>
            <a:r>
              <a:rPr lang="en-US" sz="2000" dirty="0">
                <a:solidFill>
                  <a:srgbClr val="3557E0"/>
                </a:solidFill>
              </a:rPr>
              <a:t>which points to the </a:t>
            </a:r>
            <a:r>
              <a:rPr lang="en-US" sz="2000" dirty="0" err="1">
                <a:solidFill>
                  <a:srgbClr val="3557E0"/>
                </a:solidFill>
              </a:rPr>
              <a:t>EcoStruxure</a:t>
            </a:r>
            <a:r>
              <a:rPr lang="en-US" sz="2000" dirty="0">
                <a:solidFill>
                  <a:srgbClr val="3557E0"/>
                </a:solidFill>
              </a:rPr>
              <a:t> point object</a:t>
            </a:r>
          </a:p>
          <a:p>
            <a:pPr marL="1314450" lvl="2" indent="-457200">
              <a:buFont typeface="Arial" panose="020B0604020202020204" pitchFamily="34" charset="0"/>
              <a:buChar char="•"/>
            </a:pPr>
            <a:r>
              <a:rPr lang="en-US" sz="2000" dirty="0">
                <a:solidFill>
                  <a:srgbClr val="FF0000"/>
                </a:solidFill>
              </a:rPr>
              <a:t>writable </a:t>
            </a:r>
            <a:r>
              <a:rPr lang="en-US" sz="2000" dirty="0">
                <a:solidFill>
                  <a:srgbClr val="3557E0"/>
                </a:solidFill>
              </a:rPr>
              <a:t>(marker)</a:t>
            </a:r>
          </a:p>
          <a:p>
            <a:pPr marL="914400" lvl="1" indent="-457200">
              <a:buFont typeface="Arial" panose="020B0604020202020204" pitchFamily="34" charset="0"/>
              <a:buChar char="•"/>
            </a:pPr>
            <a:r>
              <a:rPr lang="en-US" sz="2400" dirty="0">
                <a:solidFill>
                  <a:srgbClr val="FF0000"/>
                </a:solidFill>
              </a:rPr>
              <a:t>Note: The </a:t>
            </a:r>
            <a:r>
              <a:rPr lang="en-US" sz="2400" dirty="0" err="1">
                <a:solidFill>
                  <a:srgbClr val="00B050"/>
                </a:solidFill>
              </a:rPr>
              <a:t>pointWrite</a:t>
            </a:r>
            <a:r>
              <a:rPr lang="en-US" sz="2400" dirty="0">
                <a:solidFill>
                  <a:srgbClr val="00B050"/>
                </a:solidFill>
              </a:rPr>
              <a:t>()</a:t>
            </a:r>
            <a:r>
              <a:rPr lang="en-US" sz="2400" dirty="0">
                <a:solidFill>
                  <a:srgbClr val="FF0000"/>
                </a:solidFill>
              </a:rPr>
              <a:t> command is the only writing command that is truly supported.  The </a:t>
            </a:r>
            <a:r>
              <a:rPr lang="en-US" sz="2400" dirty="0" err="1">
                <a:solidFill>
                  <a:srgbClr val="00B050"/>
                </a:solidFill>
              </a:rPr>
              <a:t>pointAuto</a:t>
            </a:r>
            <a:r>
              <a:rPr lang="en-US" sz="2400" dirty="0">
                <a:solidFill>
                  <a:srgbClr val="00B050"/>
                </a:solidFill>
              </a:rPr>
              <a:t>()</a:t>
            </a:r>
            <a:r>
              <a:rPr lang="en-US" sz="2400" dirty="0">
                <a:solidFill>
                  <a:srgbClr val="FF0000"/>
                </a:solidFill>
              </a:rPr>
              <a:t> function is only used to clear the </a:t>
            </a:r>
            <a:r>
              <a:rPr lang="en-US" sz="2400" dirty="0" err="1">
                <a:solidFill>
                  <a:srgbClr val="00B050"/>
                </a:solidFill>
              </a:rPr>
              <a:t>writeVal</a:t>
            </a:r>
            <a:r>
              <a:rPr lang="en-US" sz="2400" dirty="0">
                <a:solidFill>
                  <a:srgbClr val="FF0000"/>
                </a:solidFill>
              </a:rPr>
              <a:t> on </a:t>
            </a:r>
            <a:r>
              <a:rPr lang="en-US" sz="2400" dirty="0" err="1">
                <a:solidFill>
                  <a:srgbClr val="FF0000"/>
                </a:solidFill>
              </a:rPr>
              <a:t>SkySpark’s</a:t>
            </a:r>
            <a:r>
              <a:rPr lang="en-US" sz="2400" dirty="0">
                <a:solidFill>
                  <a:srgbClr val="FF0000"/>
                </a:solidFill>
              </a:rPr>
              <a:t> end.  It does not do anything on the device’s end.  </a:t>
            </a:r>
          </a:p>
        </p:txBody>
      </p:sp>
    </p:spTree>
    <p:extLst>
      <p:ext uri="{BB962C8B-B14F-4D97-AF65-F5344CB8AC3E}">
        <p14:creationId xmlns:p14="http://schemas.microsoft.com/office/powerpoint/2010/main" val="1136287911"/>
      </p:ext>
    </p:extLst>
  </p:cSld>
  <p:clrMapOvr>
    <a:masterClrMapping/>
  </p:clrMapOvr>
  <p:extLst mod="1">
    <p:ext uri="{6950BFC3-D8DA-4A85-94F7-54DA5524770B}">
      <p188:commentRel xmlns:p188="http://schemas.microsoft.com/office/powerpoint/2018/8/main" xmlns=""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198437"/>
            <a:ext cx="11811000" cy="955675"/>
          </a:xfrm>
        </p:spPr>
        <p:txBody>
          <a:bodyPr/>
          <a:lstStyle/>
          <a:p>
            <a:pPr algn="l"/>
            <a:r>
              <a:rPr lang="en-US" b="1" dirty="0" err="1">
                <a:solidFill>
                  <a:srgbClr val="306091"/>
                </a:solidFill>
              </a:rPr>
              <a:t>EcoStruxure</a:t>
            </a:r>
            <a:endParaRPr lang="en-US" b="1" dirty="0">
              <a:solidFill>
                <a:srgbClr val="306091"/>
              </a:solidFill>
            </a:endParaRPr>
          </a:p>
        </p:txBody>
      </p:sp>
      <p:sp>
        <p:nvSpPr>
          <p:cNvPr id="3" name="Content Placeholder 2"/>
          <p:cNvSpPr>
            <a:spLocks noGrp="1"/>
          </p:cNvSpPr>
          <p:nvPr>
            <p:ph idx="4294967295"/>
          </p:nvPr>
        </p:nvSpPr>
        <p:spPr>
          <a:xfrm>
            <a:off x="814387" y="1143635"/>
            <a:ext cx="11811000" cy="5826125"/>
          </a:xfrm>
        </p:spPr>
        <p:txBody>
          <a:bodyPr/>
          <a:lstStyle/>
          <a:p>
            <a:pPr marL="914400" lvl="1" indent="-457200">
              <a:buFont typeface="Arial" panose="020B0604020202020204" pitchFamily="34" charset="0"/>
              <a:buChar char="•"/>
            </a:pPr>
            <a:r>
              <a:rPr lang="en-US" dirty="0" err="1">
                <a:solidFill>
                  <a:srgbClr val="3557E0"/>
                </a:solidFill>
                <a:ea typeface="+mn-ea"/>
              </a:rPr>
              <a:t>EcoStruxure</a:t>
            </a:r>
            <a:r>
              <a:rPr lang="en-US" dirty="0">
                <a:solidFill>
                  <a:srgbClr val="3557E0"/>
                </a:solidFill>
                <a:ea typeface="+mn-ea"/>
              </a:rPr>
              <a:t> by Schneider Electric is one of the big names in building Management systems. Your building can be accessed from anywhere in the world using your favorite browser, eliminating the need for special software on the workstation or tablet. </a:t>
            </a:r>
          </a:p>
          <a:p>
            <a:pPr marL="914400" lvl="1" indent="-457200">
              <a:buFont typeface="Arial" panose="020B0604020202020204" pitchFamily="34" charset="0"/>
              <a:buChar char="•"/>
            </a:pPr>
            <a:r>
              <a:rPr lang="en-US" dirty="0" err="1">
                <a:solidFill>
                  <a:srgbClr val="3557E0"/>
                </a:solidFill>
                <a:ea typeface="+mn-ea"/>
              </a:rPr>
              <a:t>EcoStruxure</a:t>
            </a:r>
            <a:r>
              <a:rPr lang="en-US" dirty="0">
                <a:solidFill>
                  <a:srgbClr val="3557E0"/>
                </a:solidFill>
                <a:ea typeface="+mn-ea"/>
              </a:rPr>
              <a:t> has a REST-like API in its Smart Connector framework. It consists of a username and password.  </a:t>
            </a:r>
          </a:p>
        </p:txBody>
      </p:sp>
    </p:spTree>
    <p:extLst>
      <p:ext uri="{BB962C8B-B14F-4D97-AF65-F5344CB8AC3E}">
        <p14:creationId xmlns:p14="http://schemas.microsoft.com/office/powerpoint/2010/main" val="2636759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350837"/>
            <a:ext cx="12039600" cy="609600"/>
          </a:xfrm>
        </p:spPr>
        <p:txBody>
          <a:bodyPr/>
          <a:lstStyle/>
          <a:p>
            <a:pPr algn="l"/>
            <a:r>
              <a:rPr lang="en-US" b="1" dirty="0">
                <a:solidFill>
                  <a:srgbClr val="306091"/>
                </a:solidFill>
              </a:rPr>
              <a:t>Basic Troubleshooting</a:t>
            </a:r>
          </a:p>
        </p:txBody>
      </p:sp>
      <p:sp>
        <p:nvSpPr>
          <p:cNvPr id="3" name="Content Placeholder 2"/>
          <p:cNvSpPr>
            <a:spLocks noGrp="1"/>
          </p:cNvSpPr>
          <p:nvPr>
            <p:ph idx="4294967295"/>
          </p:nvPr>
        </p:nvSpPr>
        <p:spPr>
          <a:xfrm>
            <a:off x="700087" y="1112837"/>
            <a:ext cx="12039600" cy="5943600"/>
          </a:xfrm>
        </p:spPr>
        <p:txBody>
          <a:bodyPr/>
          <a:lstStyle/>
          <a:p>
            <a:pPr marL="514350" indent="-457200">
              <a:buFont typeface="Arial" panose="020B0604020202020204" pitchFamily="34" charset="0"/>
              <a:buChar char="•"/>
            </a:pPr>
            <a:r>
              <a:rPr lang="en-US" sz="2800" dirty="0">
                <a:solidFill>
                  <a:srgbClr val="3557E0"/>
                </a:solidFill>
                <a:ea typeface="+mn-ea"/>
              </a:rPr>
              <a:t>Note that it is normal for a connection to close when it has no points in a watch for a given period of time</a:t>
            </a:r>
          </a:p>
          <a:p>
            <a:pPr marL="514350" indent="-457200">
              <a:buFont typeface="Arial" panose="020B0604020202020204" pitchFamily="34" charset="0"/>
              <a:buChar char="•"/>
            </a:pPr>
            <a:r>
              <a:rPr lang="en-US" sz="2800" dirty="0">
                <a:solidFill>
                  <a:srgbClr val="3557E0"/>
                </a:solidFill>
                <a:ea typeface="+mn-ea"/>
              </a:rPr>
              <a:t>For larger systems, you want to set the poll frequency to a higher value to avoid network congestion</a:t>
            </a:r>
          </a:p>
          <a:p>
            <a:pPr marL="514350" indent="-457200">
              <a:buFont typeface="Arial" panose="020B0604020202020204" pitchFamily="34" charset="0"/>
              <a:buChar char="•"/>
            </a:pPr>
            <a:r>
              <a:rPr lang="en-US" sz="2800" dirty="0">
                <a:solidFill>
                  <a:srgbClr val="3557E0"/>
                </a:solidFill>
              </a:rPr>
              <a:t>Make sure time zones, kinds, and units are the same in SkySpark and </a:t>
            </a:r>
            <a:r>
              <a:rPr lang="en-US" sz="2800" dirty="0" err="1">
                <a:solidFill>
                  <a:srgbClr val="3557E0"/>
                </a:solidFill>
              </a:rPr>
              <a:t>EcoStruxure</a:t>
            </a:r>
            <a:endParaRPr lang="en-US" sz="2800" dirty="0">
              <a:solidFill>
                <a:srgbClr val="3557E0"/>
              </a:solidFill>
            </a:endParaRPr>
          </a:p>
          <a:p>
            <a:pPr marL="514350" indent="-457200">
              <a:buFont typeface="Arial" panose="020B0604020202020204" pitchFamily="34" charset="0"/>
              <a:buChar char="•"/>
            </a:pPr>
            <a:r>
              <a:rPr lang="en-US" sz="2800" dirty="0">
                <a:solidFill>
                  <a:srgbClr val="FF0000"/>
                </a:solidFill>
              </a:rPr>
              <a:t>Note that points in the same container should be synching at the same time as you only want to call each container once a cycle for maximum efficiency</a:t>
            </a:r>
          </a:p>
          <a:p>
            <a:pPr marL="514350" indent="-457200">
              <a:buFont typeface="Arial" panose="020B0604020202020204" pitchFamily="34" charset="0"/>
              <a:buChar char="•"/>
            </a:pPr>
            <a:r>
              <a:rPr lang="en-US" sz="2800" dirty="0">
                <a:solidFill>
                  <a:srgbClr val="3557E0"/>
                </a:solidFill>
              </a:rPr>
              <a:t>The </a:t>
            </a:r>
            <a:r>
              <a:rPr lang="en-US" sz="2800" dirty="0">
                <a:solidFill>
                  <a:srgbClr val="00B050"/>
                </a:solidFill>
              </a:rPr>
              <a:t>debug</a:t>
            </a:r>
            <a:r>
              <a:rPr lang="en-US" sz="2800" dirty="0">
                <a:solidFill>
                  <a:srgbClr val="3557E0"/>
                </a:solidFill>
              </a:rPr>
              <a:t> tag on the connector can be used to see the raw records on the builder tree as it will not turn any records into points</a:t>
            </a:r>
          </a:p>
        </p:txBody>
      </p:sp>
    </p:spTree>
    <p:extLst>
      <p:ext uri="{BB962C8B-B14F-4D97-AF65-F5344CB8AC3E}">
        <p14:creationId xmlns:p14="http://schemas.microsoft.com/office/powerpoint/2010/main" val="4134347211"/>
      </p:ext>
    </p:extLst>
  </p:cSld>
  <p:clrMapOvr>
    <a:masterClrMapping/>
  </p:clrMapOvr>
  <p:extLst mod="1">
    <p:ext uri="{6950BFC3-D8DA-4A85-94F7-54DA5524770B}">
      <p188:commentRel xmlns:p188="http://schemas.microsoft.com/office/powerpoint/2018/8/main" xmlns="" r:id="rId3"/>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31031" y="274637"/>
            <a:ext cx="12192000" cy="609600"/>
          </a:xfrm>
        </p:spPr>
        <p:txBody>
          <a:bodyPr/>
          <a:lstStyle/>
          <a:p>
            <a:pPr algn="l"/>
            <a:r>
              <a:rPr lang="en-US" b="1" dirty="0">
                <a:solidFill>
                  <a:srgbClr val="306091"/>
                </a:solidFill>
              </a:rPr>
              <a:t>Getting Points with GUI</a:t>
            </a:r>
          </a:p>
        </p:txBody>
      </p:sp>
      <p:sp>
        <p:nvSpPr>
          <p:cNvPr id="7" name="Content Placeholder 2">
            <a:extLst>
              <a:ext uri="{FF2B5EF4-FFF2-40B4-BE49-F238E27FC236}">
                <a16:creationId xmlns:a16="http://schemas.microsoft.com/office/drawing/2014/main" id="{B388097C-86FB-4A30-972B-D7C82C2A35D9}"/>
              </a:ext>
            </a:extLst>
          </p:cNvPr>
          <p:cNvSpPr txBox="1">
            <a:spLocks/>
          </p:cNvSpPr>
          <p:nvPr/>
        </p:nvSpPr>
        <p:spPr bwMode="auto">
          <a:xfrm>
            <a:off x="700087" y="960437"/>
            <a:ext cx="12039600" cy="4495800"/>
          </a:xfrm>
          <a:prstGeom prst="rect">
            <a:avLst/>
          </a:prstGeom>
          <a:noFill/>
          <a:ln w="9525">
            <a:noFill/>
            <a:round/>
            <a:headEnd/>
            <a:tailEnd/>
          </a:ln>
          <a:effectLst/>
        </p:spPr>
        <p:txBody>
          <a:bodyPr vert="horz" wrap="square" lIns="0" tIns="28224" rIns="0" bIns="0" numCol="1" anchor="t" anchorCtr="0" compatLnSpc="1">
            <a:prstTxWarp prst="textNoShape">
              <a:avLst/>
            </a:prstTxWarp>
          </a:bodyPr>
          <a:lstStyle>
            <a:lvl1pPr marL="342900" indent="-342900" algn="l" defTabSz="457200" rtl="0" eaLnBrk="1" fontAlgn="base" hangingPunct="1">
              <a:lnSpc>
                <a:spcPct val="93000"/>
              </a:lnSpc>
              <a:spcBef>
                <a:spcPct val="0"/>
              </a:spcBef>
              <a:spcAft>
                <a:spcPts val="1425"/>
              </a:spcAft>
              <a:buClr>
                <a:srgbClr val="000000"/>
              </a:buClr>
              <a:buSzPct val="100000"/>
              <a:buFont typeface="Times New Roman" pitchFamily="16" charset="0"/>
              <a:defRPr sz="3200">
                <a:solidFill>
                  <a:srgbClr val="000000"/>
                </a:solidFill>
                <a:latin typeface="Calibri"/>
                <a:ea typeface="+mn-ea"/>
                <a:cs typeface="+mn-cs"/>
              </a:defRPr>
            </a:lvl1pPr>
            <a:lvl2pPr marL="742950" indent="-285750" algn="l" defTabSz="457200" rtl="0" eaLnBrk="1" fontAlgn="base" hangingPunct="1">
              <a:lnSpc>
                <a:spcPct val="93000"/>
              </a:lnSpc>
              <a:spcBef>
                <a:spcPct val="0"/>
              </a:spcBef>
              <a:spcAft>
                <a:spcPts val="1138"/>
              </a:spcAft>
              <a:buClr>
                <a:srgbClr val="000000"/>
              </a:buClr>
              <a:buSzPct val="100000"/>
              <a:buFont typeface="Times New Roman" pitchFamily="16" charset="0"/>
              <a:defRPr sz="2800">
                <a:solidFill>
                  <a:srgbClr val="000000"/>
                </a:solidFill>
                <a:latin typeface="Calibri"/>
                <a:cs typeface="+mn-cs"/>
              </a:defRPr>
            </a:lvl2pPr>
            <a:lvl3pPr marL="1143000" indent="-228600" algn="l" defTabSz="457200" rtl="0" eaLnBrk="1" fontAlgn="base" hangingPunct="1">
              <a:lnSpc>
                <a:spcPct val="93000"/>
              </a:lnSpc>
              <a:spcBef>
                <a:spcPct val="0"/>
              </a:spcBef>
              <a:spcAft>
                <a:spcPts val="850"/>
              </a:spcAft>
              <a:buClr>
                <a:srgbClr val="000000"/>
              </a:buClr>
              <a:buSzPct val="100000"/>
              <a:buFont typeface="Times New Roman" pitchFamily="16" charset="0"/>
              <a:defRPr sz="2400">
                <a:solidFill>
                  <a:srgbClr val="000000"/>
                </a:solidFill>
                <a:latin typeface="Calibri"/>
                <a:cs typeface="+mn-cs"/>
              </a:defRPr>
            </a:lvl3pPr>
            <a:lvl4pPr marL="1600200" indent="-228600" algn="l" defTabSz="457200" rtl="0" eaLnBrk="1" fontAlgn="base" hangingPunct="1">
              <a:lnSpc>
                <a:spcPct val="93000"/>
              </a:lnSpc>
              <a:spcBef>
                <a:spcPct val="0"/>
              </a:spcBef>
              <a:spcAft>
                <a:spcPts val="575"/>
              </a:spcAft>
              <a:buClr>
                <a:srgbClr val="000000"/>
              </a:buClr>
              <a:buSzPct val="100000"/>
              <a:buFont typeface="Times New Roman" pitchFamily="16" charset="0"/>
              <a:defRPr sz="2000">
                <a:solidFill>
                  <a:srgbClr val="000000"/>
                </a:solidFill>
                <a:latin typeface="Calibri"/>
                <a:cs typeface="+mn-cs"/>
              </a:defRPr>
            </a:lvl4pPr>
            <a:lvl5pPr marL="20574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Calibri"/>
                <a:cs typeface="+mn-cs"/>
              </a:defRPr>
            </a:lvl5pPr>
            <a:lvl6pPr marL="25146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1" fontAlgn="base" hangingPunct="1">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a:lstStyle>
          <a:p>
            <a:pPr marL="514350" indent="-457200">
              <a:buFont typeface="Arial" panose="020B0604020202020204" pitchFamily="34" charset="0"/>
              <a:buChar char="•"/>
            </a:pPr>
            <a:r>
              <a:rPr lang="en-US" sz="2800" kern="0" dirty="0">
                <a:solidFill>
                  <a:srgbClr val="3557E0"/>
                </a:solidFill>
              </a:rPr>
              <a:t>We recommend using the Builder App’s drag and drop capability to select which points are of interest as there are often many superfluous points</a:t>
            </a:r>
          </a:p>
        </p:txBody>
      </p:sp>
      <p:pic>
        <p:nvPicPr>
          <p:cNvPr id="11" name="Picture 10">
            <a:extLst>
              <a:ext uri="{FF2B5EF4-FFF2-40B4-BE49-F238E27FC236}">
                <a16:creationId xmlns:a16="http://schemas.microsoft.com/office/drawing/2014/main" id="{685422DB-7132-4C09-8FFF-A453BCFEDF66}"/>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80379" y="1951037"/>
            <a:ext cx="11093303" cy="4953000"/>
          </a:xfrm>
          <a:prstGeom prst="rect">
            <a:avLst/>
          </a:prstGeom>
          <a:ln>
            <a:solidFill>
              <a:schemeClr val="tx1"/>
            </a:solidFill>
          </a:ln>
        </p:spPr>
      </p:pic>
    </p:spTree>
    <p:extLst>
      <p:ext uri="{BB962C8B-B14F-4D97-AF65-F5344CB8AC3E}">
        <p14:creationId xmlns:p14="http://schemas.microsoft.com/office/powerpoint/2010/main" val="342910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198437"/>
            <a:ext cx="11811000" cy="955675"/>
          </a:xfrm>
        </p:spPr>
        <p:txBody>
          <a:bodyPr/>
          <a:lstStyle/>
          <a:p>
            <a:pPr algn="l"/>
            <a:r>
              <a:rPr lang="en-US" b="1" dirty="0">
                <a:solidFill>
                  <a:srgbClr val="306091"/>
                </a:solidFill>
              </a:rPr>
              <a:t>Why Use this Connector?</a:t>
            </a:r>
          </a:p>
        </p:txBody>
      </p:sp>
      <p:sp>
        <p:nvSpPr>
          <p:cNvPr id="3" name="Content Placeholder 2"/>
          <p:cNvSpPr>
            <a:spLocks noGrp="1"/>
          </p:cNvSpPr>
          <p:nvPr>
            <p:ph idx="4294967295"/>
          </p:nvPr>
        </p:nvSpPr>
        <p:spPr>
          <a:xfrm>
            <a:off x="814387" y="1143635"/>
            <a:ext cx="11811000" cy="5826125"/>
          </a:xfrm>
        </p:spPr>
        <p:txBody>
          <a:bodyPr/>
          <a:lstStyle/>
          <a:p>
            <a:pPr marL="514350" indent="-457200">
              <a:buFont typeface="Arial" panose="020B0604020202020204" pitchFamily="34" charset="0"/>
              <a:buChar char="•"/>
            </a:pPr>
            <a:r>
              <a:rPr lang="en-US" dirty="0">
                <a:solidFill>
                  <a:srgbClr val="3557E0"/>
                </a:solidFill>
                <a:ea typeface="+mn-ea"/>
              </a:rPr>
              <a:t>Connectors get the same names as you might see in the BAS’ API whereas going BACnet can yield different names and increase the amount of time taken for the import process</a:t>
            </a:r>
          </a:p>
          <a:p>
            <a:pPr marL="514350" indent="-457200">
              <a:buFont typeface="Arial" panose="020B0604020202020204" pitchFamily="34" charset="0"/>
              <a:buChar char="•"/>
            </a:pPr>
            <a:r>
              <a:rPr lang="en-US" dirty="0">
                <a:solidFill>
                  <a:srgbClr val="3557E0"/>
                </a:solidFill>
              </a:rPr>
              <a:t>Some systems like Andover cannot be accessed via BACnet</a:t>
            </a:r>
            <a:endParaRPr lang="en-US" dirty="0">
              <a:solidFill>
                <a:srgbClr val="3557E0"/>
              </a:solidFill>
              <a:ea typeface="+mn-ea"/>
            </a:endParaRPr>
          </a:p>
          <a:p>
            <a:pPr marL="514350" indent="-457200">
              <a:buFont typeface="Arial" panose="020B0604020202020204" pitchFamily="34" charset="0"/>
              <a:buChar char="•"/>
            </a:pPr>
            <a:r>
              <a:rPr lang="en-US" dirty="0">
                <a:solidFill>
                  <a:srgbClr val="3557E0"/>
                </a:solidFill>
                <a:ea typeface="+mn-ea"/>
              </a:rPr>
              <a:t>Several debugging tools are built into this connector</a:t>
            </a:r>
          </a:p>
          <a:p>
            <a:pPr marL="514350" indent="-457200">
              <a:buFont typeface="Arial" panose="020B0604020202020204" pitchFamily="34" charset="0"/>
              <a:buChar char="•"/>
            </a:pPr>
            <a:r>
              <a:rPr lang="en-US" dirty="0">
                <a:solidFill>
                  <a:srgbClr val="3557E0"/>
                </a:solidFill>
              </a:rPr>
              <a:t>Several extra features such as access to alarm events and notifications are built into this connector</a:t>
            </a:r>
          </a:p>
          <a:p>
            <a:pPr marL="514350" indent="-457200">
              <a:buFont typeface="Arial" panose="020B0604020202020204" pitchFamily="34" charset="0"/>
              <a:buChar char="•"/>
            </a:pPr>
            <a:r>
              <a:rPr lang="en-US" dirty="0">
                <a:solidFill>
                  <a:srgbClr val="3557E0"/>
                </a:solidFill>
                <a:ea typeface="+mn-ea"/>
              </a:rPr>
              <a:t>There is a fully functional builder tree for navigation which can also navigate you to non-points</a:t>
            </a:r>
          </a:p>
        </p:txBody>
      </p:sp>
    </p:spTree>
    <p:extLst>
      <p:ext uri="{BB962C8B-B14F-4D97-AF65-F5344CB8AC3E}">
        <p14:creationId xmlns:p14="http://schemas.microsoft.com/office/powerpoint/2010/main" val="3776503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14387" y="274637"/>
            <a:ext cx="11811000" cy="955675"/>
          </a:xfrm>
        </p:spPr>
        <p:txBody>
          <a:bodyPr/>
          <a:lstStyle/>
          <a:p>
            <a:pPr algn="l"/>
            <a:r>
              <a:rPr lang="en-US" b="1" dirty="0">
                <a:solidFill>
                  <a:srgbClr val="306091"/>
                </a:solidFill>
              </a:rPr>
              <a:t>Licensing</a:t>
            </a:r>
          </a:p>
        </p:txBody>
      </p:sp>
      <p:sp>
        <p:nvSpPr>
          <p:cNvPr id="3" name="Content Placeholder 2"/>
          <p:cNvSpPr>
            <a:spLocks noGrp="1"/>
          </p:cNvSpPr>
          <p:nvPr>
            <p:ph idx="4294967295"/>
          </p:nvPr>
        </p:nvSpPr>
        <p:spPr>
          <a:xfrm>
            <a:off x="814387" y="1306512"/>
            <a:ext cx="11811000" cy="5826125"/>
          </a:xfrm>
        </p:spPr>
        <p:txBody>
          <a:bodyPr/>
          <a:lstStyle/>
          <a:p>
            <a:pPr marL="914400" lvl="1" indent="-457200">
              <a:buFont typeface="Arial" panose="020B0604020202020204" pitchFamily="34" charset="0"/>
              <a:buChar char="•"/>
            </a:pPr>
            <a:r>
              <a:rPr lang="en-US" dirty="0">
                <a:solidFill>
                  <a:srgbClr val="3557E0"/>
                </a:solidFill>
                <a:ea typeface="+mn-ea"/>
              </a:rPr>
              <a:t>Each </a:t>
            </a:r>
            <a:r>
              <a:rPr lang="en-US" dirty="0" err="1">
                <a:solidFill>
                  <a:srgbClr val="3557E0"/>
                </a:solidFill>
                <a:ea typeface="+mn-ea"/>
              </a:rPr>
              <a:t>EcoStruxure</a:t>
            </a:r>
            <a:r>
              <a:rPr lang="en-US" dirty="0">
                <a:solidFill>
                  <a:srgbClr val="3557E0"/>
                </a:solidFill>
                <a:ea typeface="+mn-ea"/>
              </a:rPr>
              <a:t> connector extension is licensed to a single SkySpark Node Id</a:t>
            </a:r>
          </a:p>
          <a:p>
            <a:pPr marL="914400" lvl="1" indent="-457200">
              <a:buFont typeface="Arial" panose="020B0604020202020204" pitchFamily="34" charset="0"/>
              <a:buChar char="•"/>
            </a:pPr>
            <a:r>
              <a:rPr lang="en-US" dirty="0">
                <a:solidFill>
                  <a:srgbClr val="3557E0"/>
                </a:solidFill>
                <a:ea typeface="+mn-ea"/>
              </a:rPr>
              <a:t>Each </a:t>
            </a:r>
            <a:r>
              <a:rPr lang="en-US" sz="2400" dirty="0" err="1">
                <a:solidFill>
                  <a:srgbClr val="3557E0"/>
                </a:solidFill>
              </a:rPr>
              <a:t>EcoStruxure</a:t>
            </a:r>
            <a:r>
              <a:rPr lang="en-US" dirty="0">
                <a:solidFill>
                  <a:srgbClr val="3557E0"/>
                </a:solidFill>
                <a:ea typeface="+mn-ea"/>
              </a:rPr>
              <a:t> connector extension is licensed to a set maximum number of points</a:t>
            </a:r>
          </a:p>
          <a:p>
            <a:pPr marL="914400" lvl="1" indent="-457200">
              <a:buFont typeface="Arial" panose="020B0604020202020204" pitchFamily="34" charset="0"/>
              <a:buChar char="•"/>
            </a:pPr>
            <a:r>
              <a:rPr lang="en-US" dirty="0">
                <a:solidFill>
                  <a:srgbClr val="3557E0"/>
                </a:solidFill>
                <a:ea typeface="+mn-ea"/>
              </a:rPr>
              <a:t>If either of these states goes into fault, the issue must be corrected and </a:t>
            </a:r>
            <a:r>
              <a:rPr lang="en-US" dirty="0" err="1">
                <a:solidFill>
                  <a:srgbClr val="3557E0"/>
                </a:solidFill>
                <a:ea typeface="+mn-ea"/>
              </a:rPr>
              <a:t>SkySpark</a:t>
            </a:r>
            <a:r>
              <a:rPr lang="en-US" dirty="0">
                <a:solidFill>
                  <a:srgbClr val="3557E0"/>
                </a:solidFill>
                <a:ea typeface="+mn-ea"/>
              </a:rPr>
              <a:t> must be restarted</a:t>
            </a:r>
          </a:p>
        </p:txBody>
      </p:sp>
    </p:spTree>
    <p:extLst>
      <p:ext uri="{BB962C8B-B14F-4D97-AF65-F5344CB8AC3E}">
        <p14:creationId xmlns:p14="http://schemas.microsoft.com/office/powerpoint/2010/main" val="3753378783"/>
      </p:ext>
    </p:extLst>
  </p:cSld>
  <p:clrMapOvr>
    <a:masterClrMapping/>
  </p:clrMapOvr>
  <p:extLst mod="1">
    <p:ext uri="{6950BFC3-D8DA-4A85-94F7-54DA5524770B}">
      <p188:commentRel xmlns:p188="http://schemas.microsoft.com/office/powerpoint/2018/8/main" xmlns=""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0087" y="274637"/>
            <a:ext cx="12153900" cy="955675"/>
          </a:xfrm>
        </p:spPr>
        <p:txBody>
          <a:bodyPr/>
          <a:lstStyle/>
          <a:p>
            <a:pPr algn="l"/>
            <a:r>
              <a:rPr lang="en-US" b="1" dirty="0">
                <a:solidFill>
                  <a:srgbClr val="306091"/>
                </a:solidFill>
              </a:rPr>
              <a:t>Setting Up the </a:t>
            </a:r>
            <a:r>
              <a:rPr lang="en-US" b="1" dirty="0" err="1">
                <a:solidFill>
                  <a:srgbClr val="306091"/>
                </a:solidFill>
              </a:rPr>
              <a:t>EcoStruxure</a:t>
            </a:r>
            <a:r>
              <a:rPr lang="en-US" b="1" dirty="0">
                <a:solidFill>
                  <a:srgbClr val="306091"/>
                </a:solidFill>
              </a:rPr>
              <a:t> Smart Connector Service</a:t>
            </a:r>
          </a:p>
        </p:txBody>
      </p:sp>
      <p:sp>
        <p:nvSpPr>
          <p:cNvPr id="3" name="Content Placeholder 2"/>
          <p:cNvSpPr>
            <a:spLocks noGrp="1"/>
          </p:cNvSpPr>
          <p:nvPr>
            <p:ph idx="4294967295"/>
          </p:nvPr>
        </p:nvSpPr>
        <p:spPr>
          <a:xfrm>
            <a:off x="814387" y="1306512"/>
            <a:ext cx="11811000" cy="5826125"/>
          </a:xfrm>
        </p:spPr>
        <p:txBody>
          <a:bodyPr/>
          <a:lstStyle/>
          <a:p>
            <a:pPr marL="971550" lvl="1" indent="-514350">
              <a:buFont typeface="Arial" panose="020B0604020202020204" pitchFamily="34" charset="0"/>
              <a:buChar char="•"/>
            </a:pPr>
            <a:r>
              <a:rPr lang="en-US" dirty="0">
                <a:solidFill>
                  <a:srgbClr val="3557E0"/>
                </a:solidFill>
                <a:ea typeface="+mn-ea"/>
              </a:rPr>
              <a:t>This SkySpark extension essentially needs to talk to an Extension on the </a:t>
            </a:r>
            <a:r>
              <a:rPr lang="en-US" dirty="0" err="1">
                <a:solidFill>
                  <a:srgbClr val="3557E0"/>
                </a:solidFill>
                <a:ea typeface="+mn-ea"/>
              </a:rPr>
              <a:t>EcoStruxure</a:t>
            </a:r>
            <a:r>
              <a:rPr lang="en-US" dirty="0">
                <a:solidFill>
                  <a:srgbClr val="3557E0"/>
                </a:solidFill>
                <a:ea typeface="+mn-ea"/>
              </a:rPr>
              <a:t> side</a:t>
            </a:r>
          </a:p>
          <a:p>
            <a:pPr marL="971550" lvl="1" indent="-514350">
              <a:buFont typeface="Arial" panose="020B0604020202020204" pitchFamily="34" charset="0"/>
              <a:buChar char="•"/>
            </a:pPr>
            <a:r>
              <a:rPr lang="en-US" dirty="0">
                <a:solidFill>
                  <a:srgbClr val="3557E0"/>
                </a:solidFill>
                <a:ea typeface="+mn-ea"/>
              </a:rPr>
              <a:t>There are three data providers are available insider of Smart Connector</a:t>
            </a:r>
          </a:p>
          <a:p>
            <a:pPr marL="1828800" lvl="3" indent="-514350">
              <a:buFont typeface="+mj-lt"/>
              <a:buAutoNum type="arabicParenR"/>
            </a:pPr>
            <a:r>
              <a:rPr lang="en-US" sz="2400" dirty="0" err="1">
                <a:solidFill>
                  <a:srgbClr val="00B050"/>
                </a:solidFill>
                <a:ea typeface="+mn-ea"/>
              </a:rPr>
              <a:t>MongooseEwsRestProvider</a:t>
            </a:r>
            <a:endParaRPr lang="en-US" sz="2400" dirty="0">
              <a:solidFill>
                <a:srgbClr val="00B050"/>
              </a:solidFill>
              <a:ea typeface="+mn-ea"/>
            </a:endParaRPr>
          </a:p>
          <a:p>
            <a:pPr marL="1828800" lvl="3" indent="-514350">
              <a:buFont typeface="+mj-lt"/>
              <a:buAutoNum type="arabicParenR"/>
            </a:pPr>
            <a:r>
              <a:rPr lang="en-US" sz="2400" dirty="0" err="1">
                <a:solidFill>
                  <a:srgbClr val="00B050"/>
                </a:solidFill>
                <a:ea typeface="+mn-ea"/>
              </a:rPr>
              <a:t>SboEwsRestProvider</a:t>
            </a:r>
            <a:endParaRPr lang="en-US" sz="2400" dirty="0">
              <a:solidFill>
                <a:srgbClr val="00B050"/>
              </a:solidFill>
              <a:ea typeface="+mn-ea"/>
            </a:endParaRPr>
          </a:p>
          <a:p>
            <a:pPr marL="1828800" lvl="3" indent="-514350">
              <a:buFont typeface="+mj-lt"/>
              <a:buAutoNum type="arabicParenR"/>
            </a:pPr>
            <a:r>
              <a:rPr lang="en-US" sz="2400" dirty="0" err="1">
                <a:solidFill>
                  <a:srgbClr val="00B050"/>
                </a:solidFill>
                <a:ea typeface="+mn-ea"/>
              </a:rPr>
              <a:t>SoapEwsRestProvider</a:t>
            </a:r>
            <a:endParaRPr lang="en-US" sz="2400" dirty="0">
              <a:solidFill>
                <a:srgbClr val="00B050"/>
              </a:solidFill>
              <a:ea typeface="+mn-ea"/>
            </a:endParaRPr>
          </a:p>
          <a:p>
            <a:pPr marL="971550" lvl="1" indent="-514350">
              <a:buFont typeface="Arial" panose="020B0604020202020204" pitchFamily="34" charset="0"/>
              <a:buChar char="•"/>
            </a:pPr>
            <a:r>
              <a:rPr lang="en-US" sz="3200" dirty="0">
                <a:solidFill>
                  <a:srgbClr val="3557E0"/>
                </a:solidFill>
                <a:ea typeface="+mn-ea"/>
              </a:rPr>
              <a:t>It has been determined that </a:t>
            </a:r>
            <a:r>
              <a:rPr lang="en-US" sz="3200" dirty="0" err="1">
                <a:solidFill>
                  <a:srgbClr val="00B050"/>
                </a:solidFill>
              </a:rPr>
              <a:t>SoapEwsRestProvider</a:t>
            </a:r>
            <a:r>
              <a:rPr lang="en-US" sz="3200" dirty="0">
                <a:solidFill>
                  <a:srgbClr val="3557E0"/>
                </a:solidFill>
              </a:rPr>
              <a:t> is the most secure, so this </a:t>
            </a:r>
            <a:r>
              <a:rPr lang="en-US" sz="3200" dirty="0" err="1">
                <a:solidFill>
                  <a:srgbClr val="3557E0"/>
                </a:solidFill>
              </a:rPr>
              <a:t>EcoStruxure</a:t>
            </a:r>
            <a:r>
              <a:rPr lang="en-US" sz="3200" dirty="0">
                <a:solidFill>
                  <a:srgbClr val="3557E0"/>
                </a:solidFill>
              </a:rPr>
              <a:t> connector is designed to work with that.  That is the data provider that will need to be set up.  There is a one-time cost from Schneider Electric to license this software.  </a:t>
            </a:r>
            <a:endParaRPr lang="en-US" sz="3200" dirty="0">
              <a:solidFill>
                <a:srgbClr val="3557E0"/>
              </a:solidFill>
              <a:ea typeface="+mn-ea"/>
            </a:endParaRPr>
          </a:p>
        </p:txBody>
      </p:sp>
    </p:spTree>
    <p:extLst>
      <p:ext uri="{BB962C8B-B14F-4D97-AF65-F5344CB8AC3E}">
        <p14:creationId xmlns:p14="http://schemas.microsoft.com/office/powerpoint/2010/main" val="2964168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274637"/>
            <a:ext cx="12344400" cy="762000"/>
          </a:xfrm>
        </p:spPr>
        <p:txBody>
          <a:bodyPr/>
          <a:lstStyle/>
          <a:p>
            <a:pPr algn="l"/>
            <a:r>
              <a:rPr lang="en-US" b="1" dirty="0" err="1">
                <a:solidFill>
                  <a:srgbClr val="306091"/>
                </a:solidFill>
              </a:rPr>
              <a:t>EcoStruxure</a:t>
            </a:r>
            <a:r>
              <a:rPr lang="en-US" b="1" dirty="0">
                <a:solidFill>
                  <a:srgbClr val="306091"/>
                </a:solidFill>
              </a:rPr>
              <a:t> Connectors in SkySpark</a:t>
            </a:r>
          </a:p>
        </p:txBody>
      </p:sp>
      <p:sp>
        <p:nvSpPr>
          <p:cNvPr id="3" name="Content Placeholder 2"/>
          <p:cNvSpPr>
            <a:spLocks noGrp="1"/>
          </p:cNvSpPr>
          <p:nvPr>
            <p:ph idx="4294967295"/>
          </p:nvPr>
        </p:nvSpPr>
        <p:spPr>
          <a:xfrm>
            <a:off x="547687" y="1036637"/>
            <a:ext cx="8763000" cy="6324600"/>
          </a:xfrm>
        </p:spPr>
        <p:txBody>
          <a:bodyPr/>
          <a:lstStyle/>
          <a:p>
            <a:pPr marL="57150" indent="0"/>
            <a:r>
              <a:rPr lang="en-US" sz="2000" dirty="0">
                <a:solidFill>
                  <a:srgbClr val="3557E0"/>
                </a:solidFill>
                <a:ea typeface="+mn-ea"/>
              </a:rPr>
              <a:t>In the connector app, select new and pick </a:t>
            </a:r>
            <a:r>
              <a:rPr lang="en-US" sz="2000" dirty="0" err="1">
                <a:solidFill>
                  <a:srgbClr val="3557E0"/>
                </a:solidFill>
                <a:ea typeface="+mn-ea"/>
              </a:rPr>
              <a:t>ecoStruxure</a:t>
            </a:r>
            <a:r>
              <a:rPr lang="en-US" sz="2000" dirty="0">
                <a:solidFill>
                  <a:srgbClr val="3557E0"/>
                </a:solidFill>
                <a:ea typeface="+mn-ea"/>
              </a:rPr>
              <a:t>, then fill in the following fields: </a:t>
            </a:r>
          </a:p>
          <a:p>
            <a:pPr marL="400050">
              <a:buFont typeface="Arial" panose="020B0604020202020204" pitchFamily="34" charset="0"/>
              <a:buChar char="•"/>
            </a:pPr>
            <a:r>
              <a:rPr lang="en-US" sz="2000" dirty="0">
                <a:solidFill>
                  <a:srgbClr val="FF0000"/>
                </a:solidFill>
                <a:ea typeface="+mn-ea"/>
              </a:rPr>
              <a:t>dis</a:t>
            </a:r>
            <a:r>
              <a:rPr lang="en-US" sz="2000" dirty="0">
                <a:solidFill>
                  <a:srgbClr val="3557E0"/>
                </a:solidFill>
                <a:ea typeface="+mn-ea"/>
              </a:rPr>
              <a:t>: Display name</a:t>
            </a:r>
          </a:p>
          <a:p>
            <a:pPr marL="400050">
              <a:buFont typeface="Arial" panose="020B0604020202020204" pitchFamily="34" charset="0"/>
              <a:buChar char="•"/>
            </a:pPr>
            <a:r>
              <a:rPr lang="en-US" sz="2000" dirty="0" err="1">
                <a:solidFill>
                  <a:srgbClr val="FF0000"/>
                </a:solidFill>
                <a:ea typeface="+mn-ea"/>
              </a:rPr>
              <a:t>uri</a:t>
            </a:r>
            <a:r>
              <a:rPr lang="en-US" sz="2000" dirty="0">
                <a:solidFill>
                  <a:srgbClr val="3557E0"/>
                </a:solidFill>
                <a:ea typeface="+mn-ea"/>
              </a:rPr>
              <a:t>: `https://host/`</a:t>
            </a:r>
          </a:p>
          <a:p>
            <a:pPr marL="400050">
              <a:buFont typeface="Arial" panose="020B0604020202020204" pitchFamily="34" charset="0"/>
              <a:buChar char="•"/>
            </a:pPr>
            <a:r>
              <a:rPr lang="en-US" sz="2000" dirty="0" err="1">
                <a:solidFill>
                  <a:srgbClr val="FF0000"/>
                </a:solidFill>
                <a:ea typeface="+mn-ea"/>
              </a:rPr>
              <a:t>ecoStruxureUsername</a:t>
            </a:r>
            <a:r>
              <a:rPr lang="en-US" sz="2000" dirty="0">
                <a:solidFill>
                  <a:srgbClr val="3557E0"/>
                </a:solidFill>
                <a:ea typeface="+mn-ea"/>
              </a:rPr>
              <a:t>: Provided by </a:t>
            </a:r>
            <a:r>
              <a:rPr lang="en-US" sz="2000" dirty="0" err="1">
                <a:solidFill>
                  <a:srgbClr val="3557E0"/>
                </a:solidFill>
                <a:ea typeface="+mn-ea"/>
              </a:rPr>
              <a:t>EcoStruxure</a:t>
            </a:r>
            <a:r>
              <a:rPr lang="en-US" sz="2000" dirty="0">
                <a:solidFill>
                  <a:srgbClr val="3557E0"/>
                </a:solidFill>
                <a:ea typeface="+mn-ea"/>
              </a:rPr>
              <a:t> admin</a:t>
            </a:r>
            <a:endParaRPr lang="en-US" sz="2000" dirty="0">
              <a:solidFill>
                <a:srgbClr val="3557E0"/>
              </a:solidFill>
            </a:endParaRPr>
          </a:p>
          <a:p>
            <a:pPr marL="400050">
              <a:buFont typeface="Arial" panose="020B0604020202020204" pitchFamily="34" charset="0"/>
              <a:buChar char="•"/>
            </a:pPr>
            <a:r>
              <a:rPr lang="en-US" sz="2000" dirty="0" err="1">
                <a:solidFill>
                  <a:srgbClr val="FF0000"/>
                </a:solidFill>
              </a:rPr>
              <a:t>ecoStruxurePassword</a:t>
            </a:r>
            <a:r>
              <a:rPr lang="en-US" sz="2000" dirty="0">
                <a:solidFill>
                  <a:srgbClr val="3557E0"/>
                </a:solidFill>
              </a:rPr>
              <a:t>: </a:t>
            </a:r>
            <a:r>
              <a:rPr lang="en-US" sz="2000" dirty="0">
                <a:solidFill>
                  <a:srgbClr val="3557E0"/>
                </a:solidFill>
                <a:ea typeface="+mn-ea"/>
              </a:rPr>
              <a:t>Provided by </a:t>
            </a:r>
            <a:r>
              <a:rPr lang="en-US" sz="2000" dirty="0" err="1">
                <a:solidFill>
                  <a:srgbClr val="3557E0"/>
                </a:solidFill>
              </a:rPr>
              <a:t>EcoStruxure</a:t>
            </a:r>
            <a:r>
              <a:rPr lang="en-US" sz="2000" dirty="0">
                <a:solidFill>
                  <a:srgbClr val="3557E0"/>
                </a:solidFill>
              </a:rPr>
              <a:t> </a:t>
            </a:r>
            <a:r>
              <a:rPr lang="en-US" sz="2000" dirty="0">
                <a:solidFill>
                  <a:srgbClr val="3557E0"/>
                </a:solidFill>
                <a:ea typeface="+mn-ea"/>
              </a:rPr>
              <a:t>admin</a:t>
            </a:r>
          </a:p>
          <a:p>
            <a:pPr marL="400050">
              <a:buFont typeface="Arial" panose="020B0604020202020204" pitchFamily="34" charset="0"/>
              <a:buChar char="•"/>
            </a:pPr>
            <a:r>
              <a:rPr lang="en-US" sz="2000" dirty="0" err="1">
                <a:solidFill>
                  <a:srgbClr val="FF0000"/>
                </a:solidFill>
              </a:rPr>
              <a:t>actorTimeout</a:t>
            </a:r>
            <a:r>
              <a:rPr lang="en-US" sz="2000" dirty="0">
                <a:solidFill>
                  <a:srgbClr val="3557E0"/>
                </a:solidFill>
              </a:rPr>
              <a:t>: How long a busy connector will wait to respond to a new message</a:t>
            </a:r>
          </a:p>
          <a:p>
            <a:pPr marL="400050">
              <a:buFont typeface="Arial" panose="020B0604020202020204" pitchFamily="34" charset="0"/>
              <a:buChar char="•"/>
            </a:pPr>
            <a:r>
              <a:rPr lang="en-US" sz="2000" dirty="0" err="1">
                <a:solidFill>
                  <a:srgbClr val="FF0000"/>
                </a:solidFill>
              </a:rPr>
              <a:t>ecoStruxurePollFreq</a:t>
            </a:r>
            <a:r>
              <a:rPr lang="en-US" sz="2000" dirty="0">
                <a:solidFill>
                  <a:srgbClr val="FF0000"/>
                </a:solidFill>
                <a:ea typeface="+mn-ea"/>
              </a:rPr>
              <a:t>: </a:t>
            </a:r>
            <a:r>
              <a:rPr lang="en-US" sz="2000" dirty="0">
                <a:solidFill>
                  <a:srgbClr val="3557E0"/>
                </a:solidFill>
                <a:ea typeface="+mn-ea"/>
              </a:rPr>
              <a:t> Minimum amount of time between cache refreshes.  This determines how often the </a:t>
            </a:r>
            <a:r>
              <a:rPr lang="en-US" sz="2000" dirty="0" err="1">
                <a:solidFill>
                  <a:srgbClr val="3557E0"/>
                </a:solidFill>
                <a:ea typeface="+mn-ea"/>
              </a:rPr>
              <a:t>curVal</a:t>
            </a:r>
            <a:r>
              <a:rPr lang="en-US" sz="2000" dirty="0">
                <a:solidFill>
                  <a:srgbClr val="3557E0"/>
                </a:solidFill>
                <a:ea typeface="+mn-ea"/>
              </a:rPr>
              <a:t> values will be updated.  The default value of 1min is a good starting point.  </a:t>
            </a:r>
            <a:endParaRPr lang="en-US" sz="2000" dirty="0">
              <a:solidFill>
                <a:srgbClr val="3557E0"/>
              </a:solidFill>
            </a:endParaRPr>
          </a:p>
          <a:p>
            <a:pPr marL="400050">
              <a:buFont typeface="Arial" panose="020B0604020202020204" pitchFamily="34" charset="0"/>
              <a:buChar char="•"/>
            </a:pPr>
            <a:r>
              <a:rPr lang="en-US" sz="2000" dirty="0">
                <a:solidFill>
                  <a:srgbClr val="3557E0"/>
                </a:solidFill>
              </a:rPr>
              <a:t>All </a:t>
            </a:r>
            <a:r>
              <a:rPr lang="en-US" sz="2000" dirty="0" err="1">
                <a:solidFill>
                  <a:srgbClr val="3557E0"/>
                </a:solidFill>
              </a:rPr>
              <a:t>EcoStruxure</a:t>
            </a:r>
            <a:r>
              <a:rPr lang="en-US" sz="2000" dirty="0">
                <a:solidFill>
                  <a:srgbClr val="3557E0"/>
                </a:solidFill>
              </a:rPr>
              <a:t> connector records will have the </a:t>
            </a:r>
            <a:r>
              <a:rPr lang="en-US" sz="2000" dirty="0" err="1">
                <a:solidFill>
                  <a:srgbClr val="FF0000"/>
                </a:solidFill>
              </a:rPr>
              <a:t>ecoStruxureConn</a:t>
            </a:r>
            <a:r>
              <a:rPr lang="en-US" sz="2000" dirty="0">
                <a:solidFill>
                  <a:srgbClr val="3557E0"/>
                </a:solidFill>
              </a:rPr>
              <a:t> and </a:t>
            </a:r>
            <a:r>
              <a:rPr lang="en-US" sz="2000" dirty="0">
                <a:solidFill>
                  <a:srgbClr val="FF0000"/>
                </a:solidFill>
              </a:rPr>
              <a:t>conn</a:t>
            </a:r>
            <a:r>
              <a:rPr lang="en-US" sz="2000" dirty="0">
                <a:solidFill>
                  <a:srgbClr val="3557E0"/>
                </a:solidFill>
              </a:rPr>
              <a:t> tags</a:t>
            </a:r>
          </a:p>
          <a:p>
            <a:pPr marL="400050">
              <a:buFont typeface="Arial" panose="020B0604020202020204" pitchFamily="34" charset="0"/>
              <a:buChar char="•"/>
            </a:pPr>
            <a:r>
              <a:rPr lang="en-US" sz="2000" dirty="0" err="1">
                <a:solidFill>
                  <a:srgbClr val="FF0000"/>
                </a:solidFill>
              </a:rPr>
              <a:t>ecoStruxureLearnContainers</a:t>
            </a:r>
            <a:r>
              <a:rPr lang="en-US" sz="2000" dirty="0">
                <a:solidFill>
                  <a:srgbClr val="3557E0"/>
                </a:solidFill>
              </a:rPr>
              <a:t>: The </a:t>
            </a:r>
            <a:r>
              <a:rPr lang="en-US" sz="2000" dirty="0" err="1">
                <a:solidFill>
                  <a:srgbClr val="00B050"/>
                </a:solidFill>
              </a:rPr>
              <a:t>ecoStruxureLearnContainers</a:t>
            </a:r>
            <a:r>
              <a:rPr lang="en-US" sz="2000" dirty="0">
                <a:solidFill>
                  <a:srgbClr val="00B050"/>
                </a:solidFill>
              </a:rPr>
              <a:t>()</a:t>
            </a:r>
            <a:r>
              <a:rPr lang="en-US" sz="2000" dirty="0">
                <a:solidFill>
                  <a:srgbClr val="3557E0"/>
                </a:solidFill>
              </a:rPr>
              <a:t> function will take all </a:t>
            </a:r>
            <a:r>
              <a:rPr lang="en-US" sz="2000" dirty="0" err="1">
                <a:solidFill>
                  <a:srgbClr val="00B050"/>
                </a:solidFill>
              </a:rPr>
              <a:t>ecoStruxureContainers</a:t>
            </a:r>
            <a:r>
              <a:rPr lang="en-US" sz="2000" dirty="0">
                <a:solidFill>
                  <a:srgbClr val="3557E0"/>
                </a:solidFill>
              </a:rPr>
              <a:t> from all points in watch.  More containers to be used with this function can be added here.  </a:t>
            </a:r>
            <a:endParaRPr lang="en-US" sz="2000" dirty="0">
              <a:solidFill>
                <a:srgbClr val="FF0000"/>
              </a:solidFill>
            </a:endParaRPr>
          </a:p>
          <a:p>
            <a:pPr marL="400050">
              <a:buFont typeface="Arial" panose="020B0604020202020204" pitchFamily="34" charset="0"/>
              <a:buChar char="•"/>
            </a:pPr>
            <a:r>
              <a:rPr lang="en-US" sz="2000" dirty="0" err="1">
                <a:solidFill>
                  <a:srgbClr val="FF0000"/>
                </a:solidFill>
              </a:rPr>
              <a:t>ecoStruxurePointContainers</a:t>
            </a:r>
            <a:r>
              <a:rPr lang="en-US" sz="2000" dirty="0">
                <a:solidFill>
                  <a:srgbClr val="3557E0"/>
                </a:solidFill>
              </a:rPr>
              <a:t>: In the builder tree, these are the containers that are assumed to have point records below them</a:t>
            </a:r>
            <a:endParaRPr lang="en-US" sz="2000" dirty="0">
              <a:solidFill>
                <a:srgbClr val="FF0000"/>
              </a:solidFill>
            </a:endParaRPr>
          </a:p>
        </p:txBody>
      </p:sp>
    </p:spTree>
    <p:extLst>
      <p:ext uri="{BB962C8B-B14F-4D97-AF65-F5344CB8AC3E}">
        <p14:creationId xmlns:p14="http://schemas.microsoft.com/office/powerpoint/2010/main" val="2469095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274638"/>
            <a:ext cx="12344400" cy="685800"/>
          </a:xfrm>
        </p:spPr>
        <p:txBody>
          <a:bodyPr/>
          <a:lstStyle/>
          <a:p>
            <a:pPr algn="l"/>
            <a:r>
              <a:rPr lang="en-US" b="1" dirty="0" err="1">
                <a:solidFill>
                  <a:srgbClr val="306091"/>
                </a:solidFill>
              </a:rPr>
              <a:t>EcoStruxure</a:t>
            </a:r>
            <a:r>
              <a:rPr lang="en-US" b="1" dirty="0">
                <a:solidFill>
                  <a:srgbClr val="306091"/>
                </a:solidFill>
              </a:rPr>
              <a:t> Connector</a:t>
            </a:r>
          </a:p>
        </p:txBody>
      </p:sp>
      <p:pic>
        <p:nvPicPr>
          <p:cNvPr id="5" name="Picture 4">
            <a:extLst>
              <a:ext uri="{FF2B5EF4-FFF2-40B4-BE49-F238E27FC236}">
                <a16:creationId xmlns:a16="http://schemas.microsoft.com/office/drawing/2014/main" id="{1EA9FA91-0F0C-654D-931D-DEFDE7299183}"/>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367087" y="1189037"/>
            <a:ext cx="7620529" cy="5558404"/>
          </a:xfrm>
          <a:prstGeom prst="rect">
            <a:avLst/>
          </a:prstGeom>
          <a:ln>
            <a:solidFill>
              <a:schemeClr val="tx1"/>
            </a:solidFill>
          </a:ln>
        </p:spPr>
      </p:pic>
    </p:spTree>
    <p:extLst>
      <p:ext uri="{BB962C8B-B14F-4D97-AF65-F5344CB8AC3E}">
        <p14:creationId xmlns:p14="http://schemas.microsoft.com/office/powerpoint/2010/main" val="2815333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274637"/>
            <a:ext cx="12344400" cy="762000"/>
          </a:xfrm>
        </p:spPr>
        <p:txBody>
          <a:bodyPr/>
          <a:lstStyle/>
          <a:p>
            <a:pPr algn="l"/>
            <a:r>
              <a:rPr lang="en-US" b="1" dirty="0" err="1">
                <a:solidFill>
                  <a:srgbClr val="306091"/>
                </a:solidFill>
              </a:rPr>
              <a:t>EcoStruxure</a:t>
            </a:r>
            <a:r>
              <a:rPr lang="en-US" b="1" dirty="0">
                <a:solidFill>
                  <a:srgbClr val="306091"/>
                </a:solidFill>
              </a:rPr>
              <a:t> Connector Set Up</a:t>
            </a:r>
          </a:p>
        </p:txBody>
      </p:sp>
      <p:sp>
        <p:nvSpPr>
          <p:cNvPr id="3" name="Content Placeholder 2"/>
          <p:cNvSpPr>
            <a:spLocks noGrp="1"/>
          </p:cNvSpPr>
          <p:nvPr>
            <p:ph idx="4294967295"/>
          </p:nvPr>
        </p:nvSpPr>
        <p:spPr>
          <a:xfrm>
            <a:off x="547687" y="1112837"/>
            <a:ext cx="12344400" cy="5943600"/>
          </a:xfrm>
        </p:spPr>
        <p:txBody>
          <a:bodyPr/>
          <a:lstStyle/>
          <a:p>
            <a:pPr marL="914400" lvl="1" indent="-457200">
              <a:buFont typeface="Arial" panose="020B0604020202020204" pitchFamily="34" charset="0"/>
              <a:buChar char="•"/>
            </a:pPr>
            <a:r>
              <a:rPr lang="en-US" dirty="0">
                <a:solidFill>
                  <a:srgbClr val="3557E0"/>
                </a:solidFill>
                <a:ea typeface="+mn-ea"/>
              </a:rPr>
              <a:t>You must set up the API on the </a:t>
            </a:r>
            <a:r>
              <a:rPr lang="en-US" dirty="0" err="1">
                <a:solidFill>
                  <a:srgbClr val="3557E0"/>
                </a:solidFill>
                <a:ea typeface="+mn-ea"/>
              </a:rPr>
              <a:t>EcoStruxure</a:t>
            </a:r>
            <a:r>
              <a:rPr lang="en-US" dirty="0">
                <a:solidFill>
                  <a:srgbClr val="3557E0"/>
                </a:solidFill>
                <a:ea typeface="+mn-ea"/>
              </a:rPr>
              <a:t> side, then SkySpark will be able to talk to it.  As long as the </a:t>
            </a:r>
            <a:r>
              <a:rPr lang="en-US" dirty="0" err="1">
                <a:solidFill>
                  <a:srgbClr val="3557E0"/>
                </a:solidFill>
                <a:ea typeface="+mn-ea"/>
              </a:rPr>
              <a:t>uri</a:t>
            </a:r>
            <a:r>
              <a:rPr lang="en-US" dirty="0">
                <a:solidFill>
                  <a:srgbClr val="3557E0"/>
                </a:solidFill>
                <a:ea typeface="+mn-ea"/>
              </a:rPr>
              <a:t>, username, and password are correct, it should work.  </a:t>
            </a:r>
          </a:p>
          <a:p>
            <a:pPr marL="914400" lvl="1" indent="-457200">
              <a:buFont typeface="Arial" panose="020B0604020202020204" pitchFamily="34" charset="0"/>
              <a:buChar char="•"/>
            </a:pPr>
            <a:r>
              <a:rPr lang="en-US" dirty="0">
                <a:solidFill>
                  <a:srgbClr val="3557E0"/>
                </a:solidFill>
                <a:ea typeface="+mn-ea"/>
              </a:rPr>
              <a:t>If for some reason the system does not auto-authenticate, this function can be used to test the connection and fix the authentication: </a:t>
            </a:r>
          </a:p>
          <a:p>
            <a:pPr marL="1314450" lvl="2" indent="-457200">
              <a:buFont typeface="Arial" panose="020B0604020202020204" pitchFamily="34" charset="0"/>
              <a:buChar char="•"/>
            </a:pPr>
            <a:r>
              <a:rPr lang="en-US" dirty="0">
                <a:solidFill>
                  <a:srgbClr val="00B050"/>
                </a:solidFill>
              </a:rPr>
              <a:t>read(</a:t>
            </a:r>
            <a:r>
              <a:rPr lang="en-US" dirty="0" err="1">
                <a:solidFill>
                  <a:srgbClr val="00B050"/>
                </a:solidFill>
              </a:rPr>
              <a:t>ecoStruxureConn</a:t>
            </a:r>
            <a:r>
              <a:rPr lang="en-US" dirty="0">
                <a:solidFill>
                  <a:srgbClr val="00B050"/>
                </a:solidFill>
              </a:rPr>
              <a:t>).</a:t>
            </a:r>
            <a:r>
              <a:rPr lang="en-US" dirty="0" err="1">
                <a:solidFill>
                  <a:srgbClr val="00B050"/>
                </a:solidFill>
              </a:rPr>
              <a:t>ecoStruxureToken</a:t>
            </a:r>
            <a:endParaRPr lang="en-US" dirty="0">
              <a:solidFill>
                <a:srgbClr val="00B050"/>
              </a:solidFill>
            </a:endParaRPr>
          </a:p>
        </p:txBody>
      </p:sp>
    </p:spTree>
    <p:extLst>
      <p:ext uri="{BB962C8B-B14F-4D97-AF65-F5344CB8AC3E}">
        <p14:creationId xmlns:p14="http://schemas.microsoft.com/office/powerpoint/2010/main" val="3230149127"/>
      </p:ext>
    </p:extLst>
  </p:cSld>
  <p:clrMapOvr>
    <a:masterClrMapping/>
  </p:clrMapOvr>
  <p:extLst mod="1">
    <p:ext uri="{6950BFC3-D8DA-4A85-94F7-54DA5524770B}">
      <p188:commentRel xmlns:p188="http://schemas.microsoft.com/office/powerpoint/2018/8/main" xmlns=""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7687" y="122237"/>
            <a:ext cx="12344400" cy="609600"/>
          </a:xfrm>
        </p:spPr>
        <p:txBody>
          <a:bodyPr/>
          <a:lstStyle/>
          <a:p>
            <a:pPr algn="l"/>
            <a:r>
              <a:rPr lang="en-US" b="1" dirty="0">
                <a:solidFill>
                  <a:srgbClr val="306091"/>
                </a:solidFill>
              </a:rPr>
              <a:t>Setting Up Tuning Buckets</a:t>
            </a:r>
          </a:p>
        </p:txBody>
      </p:sp>
      <p:sp>
        <p:nvSpPr>
          <p:cNvPr id="3" name="Content Placeholder 2"/>
          <p:cNvSpPr>
            <a:spLocks noGrp="1"/>
          </p:cNvSpPr>
          <p:nvPr>
            <p:ph idx="4294967295"/>
          </p:nvPr>
        </p:nvSpPr>
        <p:spPr>
          <a:xfrm>
            <a:off x="166687" y="731837"/>
            <a:ext cx="13030200" cy="6705600"/>
          </a:xfrm>
        </p:spPr>
        <p:txBody>
          <a:bodyPr/>
          <a:lstStyle/>
          <a:p>
            <a:pPr marL="514350" indent="-457200">
              <a:buFont typeface="Arial" panose="020B0604020202020204" pitchFamily="34" charset="0"/>
              <a:buChar char="•"/>
            </a:pPr>
            <a:r>
              <a:rPr lang="en-US" sz="2800" dirty="0">
                <a:solidFill>
                  <a:srgbClr val="00B050"/>
                </a:solidFill>
              </a:rPr>
              <a:t>Tuning buckets allow you to easily set up </a:t>
            </a:r>
            <a:r>
              <a:rPr lang="en-US" sz="2800" dirty="0" err="1">
                <a:solidFill>
                  <a:srgbClr val="00B050"/>
                </a:solidFill>
              </a:rPr>
              <a:t>curVal</a:t>
            </a:r>
            <a:r>
              <a:rPr lang="en-US" sz="2800" dirty="0">
                <a:solidFill>
                  <a:srgbClr val="00B050"/>
                </a:solidFill>
              </a:rPr>
              <a:t> points to sync in batches.  The timing field in this view is actually the </a:t>
            </a:r>
            <a:r>
              <a:rPr lang="en-US" sz="2800" dirty="0" err="1">
                <a:solidFill>
                  <a:srgbClr val="00B050"/>
                </a:solidFill>
              </a:rPr>
              <a:t>pollFreq</a:t>
            </a:r>
            <a:r>
              <a:rPr lang="en-US" sz="2800" dirty="0">
                <a:solidFill>
                  <a:srgbClr val="00B050"/>
                </a:solidFill>
              </a:rPr>
              <a:t> and is how often new values are checked for for a given point.  </a:t>
            </a:r>
            <a:endParaRPr lang="en-US" sz="2800" dirty="0">
              <a:solidFill>
                <a:schemeClr val="tx1"/>
              </a:solidFill>
            </a:endParaRPr>
          </a:p>
          <a:p>
            <a:pPr marL="514350" indent="-457200">
              <a:buFont typeface="Arial" panose="020B0604020202020204" pitchFamily="34" charset="0"/>
              <a:buChar char="•"/>
            </a:pPr>
            <a:r>
              <a:rPr lang="en-US" sz="2800" dirty="0">
                <a:solidFill>
                  <a:schemeClr val="tx1"/>
                </a:solidFill>
              </a:rPr>
              <a:t>Go to the </a:t>
            </a:r>
            <a:r>
              <a:rPr lang="en-US" sz="2800" dirty="0" err="1">
                <a:solidFill>
                  <a:schemeClr val="accent2"/>
                </a:solidFill>
              </a:rPr>
              <a:t>EcoStruxure</a:t>
            </a:r>
            <a:r>
              <a:rPr lang="en-US" sz="2800" dirty="0">
                <a:solidFill>
                  <a:schemeClr val="tx1"/>
                </a:solidFill>
              </a:rPr>
              <a:t> App</a:t>
            </a:r>
          </a:p>
          <a:p>
            <a:pPr marL="514350" indent="-457200">
              <a:buFont typeface="Arial" panose="020B0604020202020204" pitchFamily="34" charset="0"/>
              <a:buChar char="•"/>
            </a:pPr>
            <a:r>
              <a:rPr lang="en-US" sz="2800" dirty="0">
                <a:solidFill>
                  <a:schemeClr val="tx1"/>
                </a:solidFill>
              </a:rPr>
              <a:t>Go to the </a:t>
            </a:r>
            <a:r>
              <a:rPr lang="en-US" sz="2800" dirty="0">
                <a:solidFill>
                  <a:schemeClr val="accent2"/>
                </a:solidFill>
              </a:rPr>
              <a:t>Tuning Buckets</a:t>
            </a:r>
            <a:r>
              <a:rPr lang="en-US" sz="2800" dirty="0">
                <a:solidFill>
                  <a:schemeClr val="tx1"/>
                </a:solidFill>
              </a:rPr>
              <a:t> Tab</a:t>
            </a:r>
          </a:p>
          <a:p>
            <a:pPr marL="514350" indent="-457200">
              <a:buFont typeface="Arial" panose="020B0604020202020204" pitchFamily="34" charset="0"/>
              <a:buChar char="•"/>
            </a:pPr>
            <a:r>
              <a:rPr lang="en-US" sz="2800" dirty="0">
                <a:solidFill>
                  <a:schemeClr val="tx1"/>
                </a:solidFill>
              </a:rPr>
              <a:t>Click </a:t>
            </a:r>
            <a:r>
              <a:rPr lang="en-US" sz="2800" dirty="0">
                <a:solidFill>
                  <a:schemeClr val="accent2"/>
                </a:solidFill>
              </a:rPr>
              <a:t>Make Buckets</a:t>
            </a:r>
            <a:r>
              <a:rPr lang="en-US" sz="2800" dirty="0">
                <a:solidFill>
                  <a:schemeClr val="tx1"/>
                </a:solidFill>
              </a:rPr>
              <a:t>.</a:t>
            </a:r>
            <a:r>
              <a:rPr lang="en-US" sz="2800" dirty="0">
                <a:solidFill>
                  <a:schemeClr val="accent2"/>
                </a:solidFill>
              </a:rPr>
              <a:t>  </a:t>
            </a:r>
            <a:r>
              <a:rPr lang="en-US" sz="2800" dirty="0">
                <a:solidFill>
                  <a:srgbClr val="FF0000"/>
                </a:solidFill>
              </a:rPr>
              <a:t>This is strongly recommended due to the fact that points in the same containers should be synching at the same time to reduce the number of calls and the load on the systems.  </a:t>
            </a:r>
            <a:r>
              <a:rPr lang="en-US" sz="2800" dirty="0">
                <a:solidFill>
                  <a:schemeClr val="tx1"/>
                </a:solidFill>
              </a:rPr>
              <a:t>In this case, you will also want to push this button after adding points to the connector so the new points use the buckets framework.  </a:t>
            </a:r>
          </a:p>
          <a:p>
            <a:pPr marL="514350" indent="-457200">
              <a:buFont typeface="Arial" panose="020B0604020202020204" pitchFamily="34" charset="0"/>
              <a:buChar char="•"/>
            </a:pPr>
            <a:r>
              <a:rPr lang="en-US" sz="2800" dirty="0" err="1">
                <a:solidFill>
                  <a:schemeClr val="accent2"/>
                </a:solidFill>
              </a:rPr>
              <a:t>doStart</a:t>
            </a:r>
            <a:r>
              <a:rPr lang="en-US" sz="2800" dirty="0">
                <a:solidFill>
                  <a:schemeClr val="tx1"/>
                </a:solidFill>
              </a:rPr>
              <a:t> is the number of minutes the buckets will start at</a:t>
            </a:r>
          </a:p>
          <a:p>
            <a:pPr marL="514350" indent="-457200">
              <a:buFont typeface="Arial" panose="020B0604020202020204" pitchFamily="34" charset="0"/>
              <a:buChar char="•"/>
            </a:pPr>
            <a:r>
              <a:rPr lang="en-US" sz="2800" dirty="0" err="1">
                <a:solidFill>
                  <a:schemeClr val="accent2"/>
                </a:solidFill>
              </a:rPr>
              <a:t>doEnd</a:t>
            </a:r>
            <a:r>
              <a:rPr lang="en-US" sz="2800" dirty="0">
                <a:solidFill>
                  <a:schemeClr val="tx1"/>
                </a:solidFill>
              </a:rPr>
              <a:t> is the number of minutes the buckets will go to until they loops back around to the </a:t>
            </a:r>
            <a:r>
              <a:rPr lang="en-US" sz="2800" dirty="0" err="1">
                <a:solidFill>
                  <a:schemeClr val="accent2"/>
                </a:solidFill>
              </a:rPr>
              <a:t>doStart</a:t>
            </a:r>
            <a:r>
              <a:rPr lang="en-US" sz="2800" dirty="0">
                <a:solidFill>
                  <a:schemeClr val="tx1"/>
                </a:solidFill>
              </a:rPr>
              <a:t> value</a:t>
            </a:r>
          </a:p>
          <a:p>
            <a:pPr marL="514350" indent="-457200">
              <a:buFont typeface="Arial" panose="020B0604020202020204" pitchFamily="34" charset="0"/>
              <a:buChar char="•"/>
            </a:pPr>
            <a:endParaRPr lang="en-US" sz="2400" dirty="0">
              <a:solidFill>
                <a:srgbClr val="3557E0"/>
              </a:solidFill>
              <a:ea typeface="+mn-ea"/>
            </a:endParaRPr>
          </a:p>
        </p:txBody>
      </p:sp>
      <p:pic>
        <p:nvPicPr>
          <p:cNvPr id="7" name="Picture 6">
            <a:extLst>
              <a:ext uri="{FF2B5EF4-FFF2-40B4-BE49-F238E27FC236}">
                <a16:creationId xmlns:a16="http://schemas.microsoft.com/office/drawing/2014/main" id="{22A356A6-72B0-9241-85E4-C1460BE3F92B}"/>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281487" y="6142037"/>
            <a:ext cx="5245100" cy="1096112"/>
          </a:xfrm>
          <a:prstGeom prst="rect">
            <a:avLst/>
          </a:prstGeom>
          <a:ln>
            <a:solidFill>
              <a:schemeClr val="tx1"/>
            </a:solidFill>
          </a:ln>
        </p:spPr>
      </p:pic>
    </p:spTree>
    <p:extLst>
      <p:ext uri="{BB962C8B-B14F-4D97-AF65-F5344CB8AC3E}">
        <p14:creationId xmlns:p14="http://schemas.microsoft.com/office/powerpoint/2010/main" val="3262553151"/>
      </p:ext>
    </p:extLst>
  </p:cSld>
  <p:clrMapOvr>
    <a:masterClrMapping/>
  </p:clrMapOvr>
  <p:extLst mod="1">
    <p:ext uri="{6950BFC3-D8DA-4A85-94F7-54DA5524770B}">
      <p188:commentRel xmlns:p188="http://schemas.microsoft.com/office/powerpoint/2018/8/main" xmlns="" r:id="rId5"/>
    </p:ext>
  </p:extLst>
</p:sld>
</file>

<file path=ppt/theme/theme1.xml><?xml version="1.0" encoding="utf-8"?>
<a:theme xmlns:a="http://schemas.openxmlformats.org/drawingml/2006/main" name="templat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US"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US" sz="1800" b="0" i="0" u="none" strike="noStrike" cap="none" normalizeH="0" baseline="0" smtClean="0">
            <a:ln>
              <a:noFill/>
            </a:ln>
            <a:effectLst/>
            <a:latin typeface="Arial"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144759</TotalTime>
  <Words>1838</Words>
  <Application>Microsoft Macintosh PowerPoint</Application>
  <PresentationFormat>Custom</PresentationFormat>
  <Paragraphs>165</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 Unicode MS</vt:lpstr>
      <vt:lpstr>Arial</vt:lpstr>
      <vt:lpstr>Calibri</vt:lpstr>
      <vt:lpstr>Times New Roman</vt:lpstr>
      <vt:lpstr>template</vt:lpstr>
      <vt:lpstr>PowerPoint Presentation</vt:lpstr>
      <vt:lpstr>EcoStruxure</vt:lpstr>
      <vt:lpstr>Why Use this Connector?</vt:lpstr>
      <vt:lpstr>Licensing</vt:lpstr>
      <vt:lpstr>Setting Up the EcoStruxure Smart Connector Service</vt:lpstr>
      <vt:lpstr>EcoStruxure Connectors in SkySpark</vt:lpstr>
      <vt:lpstr>EcoStruxure Connector</vt:lpstr>
      <vt:lpstr>EcoStruxure Connector Set Up</vt:lpstr>
      <vt:lpstr>Setting Up Tuning Buckets</vt:lpstr>
      <vt:lpstr>Polling of curVal</vt:lpstr>
      <vt:lpstr>EcoStruxure Functions Part I</vt:lpstr>
      <vt:lpstr>EcoStruxure Functions Part 2</vt:lpstr>
      <vt:lpstr>EcoStruxure Functions Part 3</vt:lpstr>
      <vt:lpstr>EcoStruxure POST Functions</vt:lpstr>
      <vt:lpstr>EcoStruxure View Functions</vt:lpstr>
      <vt:lpstr>Getting Data for EcoStruxure Points Manually or Automatically</vt:lpstr>
      <vt:lpstr>Special Feature</vt:lpstr>
      <vt:lpstr>convertTo Feature</vt:lpstr>
      <vt:lpstr>Writing to EcoStruxure Points from SkySpark Manually or with Automated Tasks</vt:lpstr>
      <vt:lpstr>Basic Troubleshooting</vt:lpstr>
      <vt:lpstr>Getting Points with GUI</vt:lpstr>
    </vt:vector>
  </TitlesOfParts>
  <Manager/>
  <Company> </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Adam Wallen</dc:creator>
  <cp:keywords/>
  <dc:description/>
  <cp:lastModifiedBy>Microsoft Office User</cp:lastModifiedBy>
  <cp:revision>1041</cp:revision>
  <cp:lastPrinted>1601-01-01T00:00:00Z</cp:lastPrinted>
  <dcterms:created xsi:type="dcterms:W3CDTF">2014-08-28T00:45:44Z</dcterms:created>
  <dcterms:modified xsi:type="dcterms:W3CDTF">2026-04-21T20:21:33Z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02bc7c3-f152-4da1-98bd-f7a1bebdf752_Enabled">
    <vt:lpwstr>true</vt:lpwstr>
  </property>
  <property fmtid="{D5CDD505-2E9C-101B-9397-08002B2CF9AE}" pid="3" name="MSIP_Label_502bc7c3-f152-4da1-98bd-f7a1bebdf752_SetDate">
    <vt:lpwstr>2024-08-20T16:40:03Z</vt:lpwstr>
  </property>
  <property fmtid="{D5CDD505-2E9C-101B-9397-08002B2CF9AE}" pid="4" name="MSIP_Label_502bc7c3-f152-4da1-98bd-f7a1bebdf752_Method">
    <vt:lpwstr>Privileged</vt:lpwstr>
  </property>
  <property fmtid="{D5CDD505-2E9C-101B-9397-08002B2CF9AE}" pid="5" name="MSIP_Label_502bc7c3-f152-4da1-98bd-f7a1bebdf752_Name">
    <vt:lpwstr>Unrestricted</vt:lpwstr>
  </property>
  <property fmtid="{D5CDD505-2E9C-101B-9397-08002B2CF9AE}" pid="6" name="MSIP_Label_502bc7c3-f152-4da1-98bd-f7a1bebdf752_SiteId">
    <vt:lpwstr>b18f006c-b0fc-467d-b23a-a35b5695b5dc</vt:lpwstr>
  </property>
  <property fmtid="{D5CDD505-2E9C-101B-9397-08002B2CF9AE}" pid="7" name="MSIP_Label_502bc7c3-f152-4da1-98bd-f7a1bebdf752_ActionId">
    <vt:lpwstr>9bb73faf-4e27-4c6f-be43-76c722fcac75</vt:lpwstr>
  </property>
  <property fmtid="{D5CDD505-2E9C-101B-9397-08002B2CF9AE}" pid="8" name="MSIP_Label_502bc7c3-f152-4da1-98bd-f7a1bebdf752_ContentBits">
    <vt:lpwstr>0</vt:lpwstr>
  </property>
</Properties>
</file>