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sldIdLst>
    <p:sldId id="427" r:id="rId2"/>
    <p:sldId id="440" r:id="rId3"/>
    <p:sldId id="456" r:id="rId4"/>
    <p:sldId id="460" r:id="rId5"/>
    <p:sldId id="461" r:id="rId6"/>
    <p:sldId id="439" r:id="rId7"/>
    <p:sldId id="441" r:id="rId8"/>
    <p:sldId id="438" r:id="rId9"/>
    <p:sldId id="462" r:id="rId10"/>
    <p:sldId id="435" r:id="rId11"/>
    <p:sldId id="444" r:id="rId12"/>
    <p:sldId id="445" r:id="rId13"/>
  </p:sldIdLst>
  <p:sldSz cx="13439775" cy="7559675"/>
  <p:notesSz cx="7772400" cy="10058400"/>
  <p:defaultTextStyle>
    <a:defPPr>
      <a:defRPr lang="en-US"/>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5pPr>
    <a:lvl6pPr marL="2286000" algn="l" defTabSz="914400" rtl="0" eaLnBrk="1" latinLnBrk="0" hangingPunct="1">
      <a:defRPr kern="1200">
        <a:solidFill>
          <a:schemeClr val="tx1"/>
        </a:solidFill>
        <a:latin typeface="Arial" charset="0"/>
        <a:ea typeface="+mn-ea"/>
        <a:cs typeface="Arial Unicode MS" charset="0"/>
      </a:defRPr>
    </a:lvl6pPr>
    <a:lvl7pPr marL="2743200" algn="l" defTabSz="914400" rtl="0" eaLnBrk="1" latinLnBrk="0" hangingPunct="1">
      <a:defRPr kern="1200">
        <a:solidFill>
          <a:schemeClr val="tx1"/>
        </a:solidFill>
        <a:latin typeface="Arial" charset="0"/>
        <a:ea typeface="+mn-ea"/>
        <a:cs typeface="Arial Unicode MS" charset="0"/>
      </a:defRPr>
    </a:lvl7pPr>
    <a:lvl8pPr marL="3200400" algn="l" defTabSz="914400" rtl="0" eaLnBrk="1" latinLnBrk="0" hangingPunct="1">
      <a:defRPr kern="1200">
        <a:solidFill>
          <a:schemeClr val="tx1"/>
        </a:solidFill>
        <a:latin typeface="Arial" charset="0"/>
        <a:ea typeface="+mn-ea"/>
        <a:cs typeface="Arial Unicode MS" charset="0"/>
      </a:defRPr>
    </a:lvl8pPr>
    <a:lvl9pPr marL="3657600" algn="l" defTabSz="914400" rtl="0" eaLnBrk="1" latinLnBrk="0" hangingPunct="1">
      <a:defRPr kern="1200">
        <a:solidFill>
          <a:schemeClr val="tx1"/>
        </a:solidFill>
        <a:latin typeface="Arial" charset="0"/>
        <a:ea typeface="+mn-ea"/>
        <a:cs typeface="Arial Unicode MS"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57E0"/>
    <a:srgbClr val="65B16E"/>
    <a:srgbClr val="4079E0"/>
    <a:srgbClr val="306091"/>
    <a:srgbClr val="EDEDED"/>
    <a:srgbClr val="FBFF61"/>
    <a:srgbClr val="FCF56A"/>
    <a:srgbClr val="BFDCB9"/>
    <a:srgbClr val="D48180"/>
    <a:srgbClr val="E4E4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01" autoAdjust="0"/>
    <p:restoredTop sz="94798" autoAdjust="0"/>
  </p:normalViewPr>
  <p:slideViewPr>
    <p:cSldViewPr>
      <p:cViewPr varScale="1">
        <p:scale>
          <a:sx n="138" d="100"/>
          <a:sy n="138" d="100"/>
        </p:scale>
        <p:origin x="304"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534988" y="763588"/>
            <a:ext cx="6700837" cy="3770312"/>
          </a:xfrm>
          <a:prstGeom prst="rect">
            <a:avLst/>
          </a:prstGeom>
          <a:noFill/>
          <a:ln w="9525">
            <a:noFill/>
            <a:round/>
            <a:headEnd/>
            <a:tailEnd/>
          </a:ln>
          <a:effectLst/>
        </p:spPr>
      </p:sp>
      <p:sp>
        <p:nvSpPr>
          <p:cNvPr id="2050" name="Rectangle 2"/>
          <p:cNvSpPr>
            <a:spLocks noGrp="1" noChangeArrowheads="1"/>
          </p:cNvSpPr>
          <p:nvPr>
            <p:ph type="body"/>
          </p:nvPr>
        </p:nvSpPr>
        <p:spPr bwMode="auto">
          <a:xfrm>
            <a:off x="777875" y="4776788"/>
            <a:ext cx="6216650" cy="4524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2051" name="Rectangle 3"/>
          <p:cNvSpPr>
            <a:spLocks noGrp="1" noChangeArrowheads="1"/>
          </p:cNvSpPr>
          <p:nvPr>
            <p:ph type="hdr"/>
          </p:nvPr>
        </p:nvSpPr>
        <p:spPr bwMode="auto">
          <a:xfrm>
            <a:off x="0"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p>
        </p:txBody>
      </p:sp>
      <p:sp>
        <p:nvSpPr>
          <p:cNvPr id="2052" name="Rectangle 4"/>
          <p:cNvSpPr>
            <a:spLocks noGrp="1" noChangeArrowheads="1"/>
          </p:cNvSpPr>
          <p:nvPr>
            <p:ph type="dt"/>
          </p:nvPr>
        </p:nvSpPr>
        <p:spPr bwMode="auto">
          <a:xfrm>
            <a:off x="4398963"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p>
        </p:txBody>
      </p:sp>
      <p:sp>
        <p:nvSpPr>
          <p:cNvPr id="2053" name="Rectangle 5"/>
          <p:cNvSpPr>
            <a:spLocks noGrp="1" noChangeArrowheads="1"/>
          </p:cNvSpPr>
          <p:nvPr>
            <p:ph type="ftr"/>
          </p:nvPr>
        </p:nvSpPr>
        <p:spPr bwMode="auto">
          <a:xfrm>
            <a:off x="0"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p>
        </p:txBody>
      </p:sp>
      <p:sp>
        <p:nvSpPr>
          <p:cNvPr id="2054" name="Rectangle 6"/>
          <p:cNvSpPr>
            <a:spLocks noGrp="1" noChangeArrowheads="1"/>
          </p:cNvSpPr>
          <p:nvPr>
            <p:ph type="sldNum"/>
          </p:nvPr>
        </p:nvSpPr>
        <p:spPr bwMode="auto">
          <a:xfrm>
            <a:off x="4398963"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fld id="{CEECB734-5BA5-4DC8-AA53-F99A3D77BF9F}" type="slidenum">
              <a:rPr lang="en-US"/>
              <a:pPr/>
              <a:t>‹#›</a:t>
            </a:fld>
            <a:endParaRPr lang="en-US"/>
          </a:p>
        </p:txBody>
      </p:sp>
    </p:spTree>
    <p:extLst>
      <p:ext uri="{BB962C8B-B14F-4D97-AF65-F5344CB8AC3E}">
        <p14:creationId xmlns:p14="http://schemas.microsoft.com/office/powerpoint/2010/main" val="46152434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CEECB734-5BA5-4DC8-AA53-F99A3D77BF9F}" type="slidenum">
              <a:rPr lang="en-US" smtClean="0"/>
              <a:pPr/>
              <a:t>4</a:t>
            </a:fld>
            <a:endParaRPr lang="en-US"/>
          </a:p>
        </p:txBody>
      </p:sp>
    </p:spTree>
    <p:extLst>
      <p:ext uri="{BB962C8B-B14F-4D97-AF65-F5344CB8AC3E}">
        <p14:creationId xmlns:p14="http://schemas.microsoft.com/office/powerpoint/2010/main" val="2589815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CEECB734-5BA5-4DC8-AA53-F99A3D77BF9F}" type="slidenum">
              <a:rPr lang="en-US" smtClean="0"/>
              <a:pPr/>
              <a:t>5</a:t>
            </a:fld>
            <a:endParaRPr lang="en-US"/>
          </a:p>
        </p:txBody>
      </p:sp>
    </p:spTree>
    <p:extLst>
      <p:ext uri="{BB962C8B-B14F-4D97-AF65-F5344CB8AC3E}">
        <p14:creationId xmlns:p14="http://schemas.microsoft.com/office/powerpoint/2010/main" val="679002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CEECB734-5BA5-4DC8-AA53-F99A3D77BF9F}" type="slidenum">
              <a:rPr lang="en-US" smtClean="0"/>
              <a:pPr/>
              <a:t>6</a:t>
            </a:fld>
            <a:endParaRPr lang="en-US"/>
          </a:p>
        </p:txBody>
      </p:sp>
    </p:spTree>
    <p:extLst>
      <p:ext uri="{BB962C8B-B14F-4D97-AF65-F5344CB8AC3E}">
        <p14:creationId xmlns:p14="http://schemas.microsoft.com/office/powerpoint/2010/main" val="2115191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CEECB734-5BA5-4DC8-AA53-F99A3D77BF9F}" type="slidenum">
              <a:rPr lang="en-US" smtClean="0"/>
              <a:pPr/>
              <a:t>7</a:t>
            </a:fld>
            <a:endParaRPr lang="en-US"/>
          </a:p>
        </p:txBody>
      </p:sp>
    </p:spTree>
    <p:extLst>
      <p:ext uri="{BB962C8B-B14F-4D97-AF65-F5344CB8AC3E}">
        <p14:creationId xmlns:p14="http://schemas.microsoft.com/office/powerpoint/2010/main" val="3092593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CEECB734-5BA5-4DC8-AA53-F99A3D77BF9F}" type="slidenum">
              <a:rPr lang="en-US" smtClean="0"/>
              <a:pPr/>
              <a:t>11</a:t>
            </a:fld>
            <a:endParaRPr lang="en-US"/>
          </a:p>
        </p:txBody>
      </p:sp>
    </p:spTree>
    <p:extLst>
      <p:ext uri="{BB962C8B-B14F-4D97-AF65-F5344CB8AC3E}">
        <p14:creationId xmlns:p14="http://schemas.microsoft.com/office/powerpoint/2010/main" val="4068900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CEECB734-5BA5-4DC8-AA53-F99A3D77BF9F}" type="slidenum">
              <a:rPr lang="en-US" smtClean="0"/>
              <a:pPr/>
              <a:t>12</a:t>
            </a:fld>
            <a:endParaRPr lang="en-US"/>
          </a:p>
        </p:txBody>
      </p:sp>
    </p:spTree>
    <p:extLst>
      <p:ext uri="{BB962C8B-B14F-4D97-AF65-F5344CB8AC3E}">
        <p14:creationId xmlns:p14="http://schemas.microsoft.com/office/powerpoint/2010/main" val="4134936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7455" y="2347914"/>
            <a:ext cx="11424867" cy="1620837"/>
          </a:xfrm>
        </p:spPr>
        <p:txBody>
          <a:bodyPr/>
          <a:lstStyle/>
          <a:p>
            <a:r>
              <a:rPr lang="en-US"/>
              <a:t>Click to edit Master title style</a:t>
            </a:r>
          </a:p>
        </p:txBody>
      </p:sp>
      <p:sp>
        <p:nvSpPr>
          <p:cNvPr id="3" name="Subtitle 2"/>
          <p:cNvSpPr>
            <a:spLocks noGrp="1"/>
          </p:cNvSpPr>
          <p:nvPr>
            <p:ph type="subTitle" idx="1"/>
          </p:nvPr>
        </p:nvSpPr>
        <p:spPr>
          <a:xfrm>
            <a:off x="2017026" y="4283075"/>
            <a:ext cx="9407842"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954BC0C1-5528-43AE-97DF-292E0B278A2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AB7595F-DB8E-4B8C-A9A3-D4715C26D7D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40133" y="301626"/>
            <a:ext cx="3022362" cy="64547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0932" y="301626"/>
            <a:ext cx="8866018" cy="6454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BE40BA94-F3C6-4E99-85B7-FEBEEAAD127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7A0D1767-627C-491E-ACA3-F1A030805EB2}" type="slidenum">
              <a:rPr lang="en-US"/>
              <a:pPr/>
              <a:t>‹#›</a:t>
            </a:fld>
            <a:endParaRPr lang="en-US"/>
          </a:p>
        </p:txBody>
      </p:sp>
      <p:sp>
        <p:nvSpPr>
          <p:cNvPr id="7" name="AutoShape 3"/>
          <p:cNvSpPr>
            <a:spLocks noChangeArrowheads="1"/>
          </p:cNvSpPr>
          <p:nvPr userDrawn="1"/>
        </p:nvSpPr>
        <p:spPr bwMode="auto">
          <a:xfrm>
            <a:off x="0" y="1"/>
            <a:ext cx="13435542" cy="92075"/>
          </a:xfrm>
          <a:prstGeom prst="roundRect">
            <a:avLst>
              <a:gd name="adj" fmla="val 1722"/>
            </a:avLst>
          </a:prstGeom>
          <a:solidFill>
            <a:srgbClr val="306091"/>
          </a:solidFill>
          <a:ln w="9525">
            <a:noFill/>
            <a:round/>
            <a:headEnd/>
            <a:tailEnd/>
          </a:ln>
          <a:effectLst/>
        </p:spPr>
        <p:txBody>
          <a:bodyPr wrap="none" anchor="ctr"/>
          <a:lstStyle/>
          <a:p>
            <a:endParaRPr lang="en-US" dirty="0">
              <a:latin typeface="Calibri"/>
            </a:endParaRPr>
          </a:p>
        </p:txBody>
      </p:sp>
      <p:sp>
        <p:nvSpPr>
          <p:cNvPr id="8" name="AutoShape 5"/>
          <p:cNvSpPr>
            <a:spLocks noChangeArrowheads="1"/>
          </p:cNvSpPr>
          <p:nvPr userDrawn="1"/>
        </p:nvSpPr>
        <p:spPr bwMode="auto">
          <a:xfrm>
            <a:off x="1" y="7086601"/>
            <a:ext cx="13439775" cy="473075"/>
          </a:xfrm>
          <a:prstGeom prst="roundRect">
            <a:avLst>
              <a:gd name="adj" fmla="val 333"/>
            </a:avLst>
          </a:prstGeom>
          <a:solidFill>
            <a:srgbClr val="E6E6E6"/>
          </a:solidFill>
          <a:ln w="9525">
            <a:solidFill>
              <a:srgbClr val="999999"/>
            </a:solidFill>
            <a:round/>
            <a:headEnd/>
            <a:tailEnd/>
          </a:ln>
          <a:effectLst/>
        </p:spPr>
        <p:txBody>
          <a:bodyPr wrap="none" anchor="ctr"/>
          <a:lstStyle/>
          <a:p>
            <a:endParaRPr lang="en-US" dirty="0">
              <a:latin typeface="Calibri"/>
            </a:endParaRPr>
          </a:p>
        </p:txBody>
      </p:sp>
      <p:pic>
        <p:nvPicPr>
          <p:cNvPr id="9" name="Picture 6"/>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11708478" y="7194550"/>
            <a:ext cx="1585259" cy="279400"/>
          </a:xfrm>
          <a:prstGeom prst="rect">
            <a:avLst/>
          </a:prstGeom>
          <a:noFill/>
          <a:ln w="9525">
            <a:noFill/>
            <a:round/>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2483" y="4857751"/>
            <a:ext cx="11422751" cy="15017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62483" y="3203576"/>
            <a:ext cx="11422751"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0675F0D0-B4E2-4D88-9CB1-839303E0AAE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0931" y="1768476"/>
            <a:ext cx="5943132"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17248" y="1768476"/>
            <a:ext cx="5945248"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C3379F3D-E8EE-4F86-9FCB-309E6550E47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3048" y="303214"/>
            <a:ext cx="12095798" cy="125888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3047" y="1692275"/>
            <a:ext cx="593678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3047" y="2397125"/>
            <a:ext cx="593678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27830" y="1692275"/>
            <a:ext cx="5941016"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827830" y="2397125"/>
            <a:ext cx="5941016"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48E0D1B4-678F-4805-AB5D-B3DC28A6F36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04D856A3-77F7-46B4-819C-8A76F9F954C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2B302B0B-9DA1-4326-9A47-77533AC78BC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3047" y="301626"/>
            <a:ext cx="4421369" cy="12795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255271" y="301625"/>
            <a:ext cx="751357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3047" y="1581151"/>
            <a:ext cx="4421369"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36CA8115-59EC-4BB4-9BD0-99F71946EE7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35044" y="5291139"/>
            <a:ext cx="8063865" cy="6254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635044" y="674689"/>
            <a:ext cx="806386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635044" y="5916613"/>
            <a:ext cx="806386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4F7DFA5C-703B-499A-8F55-EEDA89A566D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70932" y="301626"/>
            <a:ext cx="12091564" cy="1260475"/>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US" dirty="0"/>
              <a:t>Click to edit the title text format</a:t>
            </a:r>
          </a:p>
        </p:txBody>
      </p:sp>
      <p:sp>
        <p:nvSpPr>
          <p:cNvPr id="1026" name="Rectangle 2"/>
          <p:cNvSpPr>
            <a:spLocks noGrp="1" noChangeArrowheads="1"/>
          </p:cNvSpPr>
          <p:nvPr>
            <p:ph type="body" idx="1"/>
          </p:nvPr>
        </p:nvSpPr>
        <p:spPr bwMode="auto">
          <a:xfrm>
            <a:off x="670932" y="1768476"/>
            <a:ext cx="12091564" cy="4987925"/>
          </a:xfrm>
          <a:prstGeom prst="rect">
            <a:avLst/>
          </a:prstGeom>
          <a:noFill/>
          <a:ln w="9525">
            <a:noFill/>
            <a:round/>
            <a:headEnd/>
            <a:tailEnd/>
          </a:ln>
          <a:effectLst/>
        </p:spPr>
        <p:txBody>
          <a:bodyPr vert="horz" wrap="square" lIns="0" tIns="28224" rIns="0" bIns="0" numCol="1" anchor="t" anchorCtr="0" compatLnSpc="1">
            <a:prstTxWarp prst="textNoShape">
              <a:avLst/>
            </a:prstTxWarp>
          </a:bodyPr>
          <a:lstStyle/>
          <a:p>
            <a:pPr lvl="0"/>
            <a:r>
              <a:rPr lang="en-US" dirty="0"/>
              <a:t>Click to edit the outline text format</a:t>
            </a:r>
          </a:p>
          <a:p>
            <a:pPr lvl="1"/>
            <a:r>
              <a:rPr lang="en-US" dirty="0"/>
              <a:t>Second Outline Level</a:t>
            </a:r>
          </a:p>
          <a:p>
            <a:pPr lvl="2"/>
            <a:r>
              <a:rPr lang="en-US" dirty="0"/>
              <a:t>Third Outline Level</a:t>
            </a:r>
          </a:p>
          <a:p>
            <a:pPr lvl="3"/>
            <a:r>
              <a:rPr lang="en-US" dirty="0"/>
              <a:t>Fourth Outline Level</a:t>
            </a:r>
          </a:p>
          <a:p>
            <a:pPr lvl="4"/>
            <a:r>
              <a:rPr lang="en-US" dirty="0"/>
              <a:t>Fifth Outline Level</a:t>
            </a:r>
          </a:p>
          <a:p>
            <a:pPr lvl="4"/>
            <a:r>
              <a:rPr lang="en-US" dirty="0"/>
              <a:t>Sixth Outline Level</a:t>
            </a:r>
          </a:p>
          <a:p>
            <a:pPr lvl="4"/>
            <a:r>
              <a:rPr lang="en-US" dirty="0"/>
              <a:t>Seventh Outline Level</a:t>
            </a:r>
          </a:p>
          <a:p>
            <a:pPr lvl="4"/>
            <a:r>
              <a:rPr lang="en-US" dirty="0"/>
              <a:t>Eighth Outline Level</a:t>
            </a:r>
          </a:p>
          <a:p>
            <a:pPr lvl="4"/>
            <a:r>
              <a:rPr lang="en-US" dirty="0"/>
              <a:t>Ninth Outline Level</a:t>
            </a:r>
          </a:p>
        </p:txBody>
      </p:sp>
      <p:sp>
        <p:nvSpPr>
          <p:cNvPr id="1027" name="Rectangle 3"/>
          <p:cNvSpPr>
            <a:spLocks noGrp="1" noChangeArrowheads="1"/>
          </p:cNvSpPr>
          <p:nvPr>
            <p:ph type="dt"/>
          </p:nvPr>
        </p:nvSpPr>
        <p:spPr bwMode="auto">
          <a:xfrm>
            <a:off x="670932" y="6886576"/>
            <a:ext cx="3128187"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itchFamily="16" charset="0"/>
              </a:defRPr>
            </a:lvl1pPr>
          </a:lstStyle>
          <a:p>
            <a:endParaRPr lang="en-US"/>
          </a:p>
        </p:txBody>
      </p:sp>
      <p:sp>
        <p:nvSpPr>
          <p:cNvPr id="1028" name="Rectangle 4"/>
          <p:cNvSpPr>
            <a:spLocks noGrp="1" noChangeArrowheads="1"/>
          </p:cNvSpPr>
          <p:nvPr>
            <p:ph type="ftr"/>
          </p:nvPr>
        </p:nvSpPr>
        <p:spPr bwMode="auto">
          <a:xfrm>
            <a:off x="4597038" y="6886576"/>
            <a:ext cx="4258398"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p>
        </p:txBody>
      </p:sp>
      <p:sp>
        <p:nvSpPr>
          <p:cNvPr id="1029" name="Rectangle 5"/>
          <p:cNvSpPr>
            <a:spLocks noGrp="1" noChangeArrowheads="1"/>
          </p:cNvSpPr>
          <p:nvPr>
            <p:ph type="sldNum"/>
          </p:nvPr>
        </p:nvSpPr>
        <p:spPr bwMode="auto">
          <a:xfrm>
            <a:off x="9636426" y="6886576"/>
            <a:ext cx="3128187"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itchFamily="16" charset="0"/>
              </a:defRPr>
            </a:lvl1pPr>
          </a:lstStyle>
          <a:p>
            <a:fld id="{AD9CE5B1-5FE7-40A8-8271-E46B3C85CC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Calibri"/>
          <a:ea typeface="+mj-ea"/>
          <a:cs typeface="+mj-cs"/>
        </a:defRPr>
      </a:lvl1pPr>
      <a:lvl2pPr marL="742950" indent="-285750" algn="ctr" defTabSz="457200"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2pPr>
      <a:lvl3pPr marL="1143000" indent="-228600" algn="ctr" defTabSz="457200"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3pPr>
      <a:lvl4pPr marL="1600200" indent="-228600" algn="ctr" defTabSz="457200"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4pPr>
      <a:lvl5pPr marL="2057400" indent="-228600" algn="ctr" defTabSz="457200"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5pPr>
      <a:lvl6pPr marL="2514600" indent="-228600" algn="ctr" defTabSz="457200"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6pPr>
      <a:lvl7pPr marL="2971800" indent="-228600" algn="ctr" defTabSz="457200"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7pPr>
      <a:lvl8pPr marL="3429000" indent="-228600" algn="ctr" defTabSz="457200"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8pPr>
      <a:lvl9pPr marL="3886200" indent="-228600" algn="ctr" defTabSz="457200"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9pPr>
    </p:titleStyle>
    <p:bodyStyle>
      <a:lvl1pPr marL="342900" indent="-342900" algn="l" defTabSz="457200" rtl="0" eaLnBrk="1" fontAlgn="base" hangingPunct="1">
        <a:lnSpc>
          <a:spcPct val="93000"/>
        </a:lnSpc>
        <a:spcBef>
          <a:spcPct val="0"/>
        </a:spcBef>
        <a:spcAft>
          <a:spcPts val="1425"/>
        </a:spcAft>
        <a:buClr>
          <a:srgbClr val="000000"/>
        </a:buClr>
        <a:buSzPct val="100000"/>
        <a:buFont typeface="Times New Roman" pitchFamily="16" charset="0"/>
        <a:defRPr sz="3200">
          <a:solidFill>
            <a:srgbClr val="000000"/>
          </a:solidFill>
          <a:latin typeface="Calibri"/>
          <a:ea typeface="+mn-ea"/>
          <a:cs typeface="+mn-cs"/>
        </a:defRPr>
      </a:lvl1pPr>
      <a:lvl2pPr marL="742950" indent="-285750" algn="l" defTabSz="457200" rtl="0" eaLnBrk="1" fontAlgn="base" hangingPunct="1">
        <a:lnSpc>
          <a:spcPct val="93000"/>
        </a:lnSpc>
        <a:spcBef>
          <a:spcPct val="0"/>
        </a:spcBef>
        <a:spcAft>
          <a:spcPts val="1138"/>
        </a:spcAft>
        <a:buClr>
          <a:srgbClr val="000000"/>
        </a:buClr>
        <a:buSzPct val="100000"/>
        <a:buFont typeface="Times New Roman" pitchFamily="16" charset="0"/>
        <a:defRPr sz="2800">
          <a:solidFill>
            <a:srgbClr val="000000"/>
          </a:solidFill>
          <a:latin typeface="Calibri"/>
          <a:cs typeface="+mn-cs"/>
        </a:defRPr>
      </a:lvl2pPr>
      <a:lvl3pPr marL="1143000" indent="-228600" algn="l" defTabSz="457200" rtl="0" eaLnBrk="1" fontAlgn="base" hangingPunct="1">
        <a:lnSpc>
          <a:spcPct val="93000"/>
        </a:lnSpc>
        <a:spcBef>
          <a:spcPct val="0"/>
        </a:spcBef>
        <a:spcAft>
          <a:spcPts val="850"/>
        </a:spcAft>
        <a:buClr>
          <a:srgbClr val="000000"/>
        </a:buClr>
        <a:buSzPct val="100000"/>
        <a:buFont typeface="Times New Roman" pitchFamily="16" charset="0"/>
        <a:defRPr sz="2400">
          <a:solidFill>
            <a:srgbClr val="000000"/>
          </a:solidFill>
          <a:latin typeface="Calibri"/>
          <a:cs typeface="+mn-cs"/>
        </a:defRPr>
      </a:lvl3pPr>
      <a:lvl4pPr marL="1600200" indent="-228600" algn="l" defTabSz="457200" rtl="0" eaLnBrk="1" fontAlgn="base" hangingPunct="1">
        <a:lnSpc>
          <a:spcPct val="93000"/>
        </a:lnSpc>
        <a:spcBef>
          <a:spcPct val="0"/>
        </a:spcBef>
        <a:spcAft>
          <a:spcPts val="575"/>
        </a:spcAft>
        <a:buClr>
          <a:srgbClr val="000000"/>
        </a:buClr>
        <a:buSzPct val="100000"/>
        <a:buFont typeface="Times New Roman" pitchFamily="16" charset="0"/>
        <a:defRPr sz="2000">
          <a:solidFill>
            <a:srgbClr val="000000"/>
          </a:solidFill>
          <a:latin typeface="Calibri"/>
          <a:cs typeface="+mn-cs"/>
        </a:defRPr>
      </a:lvl4pPr>
      <a:lvl5pPr marL="2057400" indent="-228600" algn="l" defTabSz="457200"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Calibri"/>
          <a:cs typeface="+mn-cs"/>
        </a:defRPr>
      </a:lvl5pPr>
      <a:lvl6pPr marL="2514600" indent="-228600" algn="l" defTabSz="457200"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F5D515A-CC40-7D45-AA7D-466BCD561082}"/>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681287" y="2332037"/>
            <a:ext cx="8497378" cy="26860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00087" y="350837"/>
            <a:ext cx="12039600" cy="609600"/>
          </a:xfrm>
        </p:spPr>
        <p:txBody>
          <a:bodyPr/>
          <a:lstStyle/>
          <a:p>
            <a:pPr algn="l"/>
            <a:r>
              <a:rPr lang="en-US" b="1" dirty="0">
                <a:solidFill>
                  <a:srgbClr val="306091"/>
                </a:solidFill>
              </a:rPr>
              <a:t>Basic Troubleshooting</a:t>
            </a:r>
          </a:p>
        </p:txBody>
      </p:sp>
      <p:sp>
        <p:nvSpPr>
          <p:cNvPr id="3" name="Content Placeholder 2"/>
          <p:cNvSpPr>
            <a:spLocks noGrp="1"/>
          </p:cNvSpPr>
          <p:nvPr>
            <p:ph idx="4294967295"/>
          </p:nvPr>
        </p:nvSpPr>
        <p:spPr>
          <a:xfrm>
            <a:off x="700087" y="1112837"/>
            <a:ext cx="12039600" cy="5943600"/>
          </a:xfrm>
        </p:spPr>
        <p:txBody>
          <a:bodyPr/>
          <a:lstStyle/>
          <a:p>
            <a:pPr marL="514350" indent="-457200">
              <a:buFont typeface="Arial" panose="020B0604020202020204" pitchFamily="34" charset="0"/>
              <a:buChar char="•"/>
            </a:pPr>
            <a:r>
              <a:rPr lang="en-US" sz="2800" dirty="0">
                <a:solidFill>
                  <a:srgbClr val="3557E0"/>
                </a:solidFill>
                <a:ea typeface="+mn-ea"/>
              </a:rPr>
              <a:t>Note that it is normal for a connection to close when it has no points in a watch for a given period of time</a:t>
            </a:r>
          </a:p>
          <a:p>
            <a:pPr marL="514350" indent="-457200">
              <a:buFont typeface="Arial" panose="020B0604020202020204" pitchFamily="34" charset="0"/>
              <a:buChar char="•"/>
            </a:pPr>
            <a:r>
              <a:rPr lang="en-US" sz="2800" dirty="0">
                <a:solidFill>
                  <a:srgbClr val="3557E0"/>
                </a:solidFill>
                <a:ea typeface="+mn-ea"/>
              </a:rPr>
              <a:t>For larger systems, you may want to stagger your syncs</a:t>
            </a:r>
          </a:p>
          <a:p>
            <a:pPr marL="514350" indent="-457200">
              <a:buFont typeface="Arial" panose="020B0604020202020204" pitchFamily="34" charset="0"/>
              <a:buChar char="•"/>
            </a:pPr>
            <a:endParaRPr lang="en-US" sz="2800" dirty="0">
              <a:solidFill>
                <a:srgbClr val="3557E0"/>
              </a:solidFill>
              <a:ea typeface="+mn-ea"/>
            </a:endParaRPr>
          </a:p>
          <a:p>
            <a:pPr marL="57150" indent="0"/>
            <a:r>
              <a:rPr lang="en-US" sz="2800" b="1" dirty="0">
                <a:solidFill>
                  <a:schemeClr val="tx1"/>
                </a:solidFill>
                <a:ea typeface="+mn-ea"/>
              </a:rPr>
              <a:t>Notes on these </a:t>
            </a:r>
            <a:r>
              <a:rPr lang="en-US" sz="2800" b="1" dirty="0" err="1">
                <a:solidFill>
                  <a:schemeClr val="tx1"/>
                </a:solidFill>
                <a:ea typeface="+mn-ea"/>
              </a:rPr>
              <a:t>Trend_Logs</a:t>
            </a:r>
            <a:endParaRPr lang="en-US" sz="2800" b="1" dirty="0">
              <a:solidFill>
                <a:schemeClr val="tx1"/>
              </a:solidFill>
              <a:ea typeface="+mn-ea"/>
            </a:endParaRPr>
          </a:p>
          <a:p>
            <a:pPr marL="514350" indent="-457200">
              <a:buFont typeface="Arial" panose="020B0604020202020204" pitchFamily="34" charset="0"/>
              <a:buChar char="•"/>
            </a:pPr>
            <a:r>
              <a:rPr lang="en-US" sz="2800" dirty="0">
                <a:solidFill>
                  <a:srgbClr val="3557E0"/>
                </a:solidFill>
              </a:rPr>
              <a:t>Note that the </a:t>
            </a:r>
            <a:r>
              <a:rPr lang="en-US" sz="2800" dirty="0" err="1">
                <a:solidFill>
                  <a:srgbClr val="3557E0"/>
                </a:solidFill>
              </a:rPr>
              <a:t>Trend_Logs</a:t>
            </a:r>
            <a:r>
              <a:rPr lang="en-US" sz="2800" dirty="0">
                <a:solidFill>
                  <a:srgbClr val="3557E0"/>
                </a:solidFill>
              </a:rPr>
              <a:t> in our testing never went further back than a few days</a:t>
            </a:r>
          </a:p>
          <a:p>
            <a:pPr marL="514350" indent="-457200">
              <a:buFont typeface="Arial" panose="020B0604020202020204" pitchFamily="34" charset="0"/>
              <a:buChar char="•"/>
            </a:pPr>
            <a:r>
              <a:rPr lang="en-US" sz="2800" dirty="0">
                <a:solidFill>
                  <a:srgbClr val="3557E0"/>
                </a:solidFill>
                <a:ea typeface="+mn-ea"/>
              </a:rPr>
              <a:t>Note that the </a:t>
            </a:r>
            <a:r>
              <a:rPr lang="en-US" sz="2800" dirty="0" err="1">
                <a:solidFill>
                  <a:srgbClr val="3557E0"/>
                </a:solidFill>
              </a:rPr>
              <a:t>Trend_Logs</a:t>
            </a:r>
            <a:r>
              <a:rPr lang="en-US" sz="2800" dirty="0">
                <a:solidFill>
                  <a:srgbClr val="3557E0"/>
                </a:solidFill>
              </a:rPr>
              <a:t> in our testing had data every 15 minutes, but they were not lined up with :00, :15, :30, and :45</a:t>
            </a:r>
            <a:endParaRPr lang="en-US" sz="2800" dirty="0">
              <a:solidFill>
                <a:srgbClr val="3557E0"/>
              </a:solidFill>
              <a:ea typeface="+mn-ea"/>
            </a:endParaRPr>
          </a:p>
        </p:txBody>
      </p:sp>
    </p:spTree>
    <p:extLst>
      <p:ext uri="{BB962C8B-B14F-4D97-AF65-F5344CB8AC3E}">
        <p14:creationId xmlns:p14="http://schemas.microsoft.com/office/powerpoint/2010/main" val="4134347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31031" y="174261"/>
            <a:ext cx="12192000" cy="609600"/>
          </a:xfrm>
        </p:spPr>
        <p:txBody>
          <a:bodyPr/>
          <a:lstStyle/>
          <a:p>
            <a:pPr algn="l"/>
            <a:r>
              <a:rPr lang="en-US" b="1" dirty="0">
                <a:solidFill>
                  <a:srgbClr val="306091"/>
                </a:solidFill>
              </a:rPr>
              <a:t>Getting Points via Code</a:t>
            </a:r>
          </a:p>
        </p:txBody>
      </p:sp>
      <p:sp>
        <p:nvSpPr>
          <p:cNvPr id="6" name="Content Placeholder 5"/>
          <p:cNvSpPr>
            <a:spLocks noGrp="1"/>
          </p:cNvSpPr>
          <p:nvPr>
            <p:ph idx="4294967295"/>
          </p:nvPr>
        </p:nvSpPr>
        <p:spPr>
          <a:xfrm>
            <a:off x="631031" y="1112837"/>
            <a:ext cx="12192000" cy="5867400"/>
          </a:xfrm>
        </p:spPr>
        <p:txBody>
          <a:bodyPr/>
          <a:lstStyle/>
          <a:p>
            <a:r>
              <a:rPr lang="en-US" sz="2000" dirty="0">
                <a:solidFill>
                  <a:srgbClr val="00B050"/>
                </a:solidFill>
              </a:rPr>
              <a:t>() =&gt; do</a:t>
            </a:r>
          </a:p>
          <a:p>
            <a:r>
              <a:rPr lang="en-US" sz="2000" dirty="0">
                <a:solidFill>
                  <a:srgbClr val="00B050"/>
                </a:solidFill>
              </a:rPr>
              <a:t>  </a:t>
            </a:r>
            <a:r>
              <a:rPr lang="en-US" sz="2000" dirty="0" err="1">
                <a:solidFill>
                  <a:srgbClr val="00B050"/>
                </a:solidFill>
              </a:rPr>
              <a:t>varConn</a:t>
            </a:r>
            <a:r>
              <a:rPr lang="en-US" sz="2000" dirty="0">
                <a:solidFill>
                  <a:srgbClr val="00B050"/>
                </a:solidFill>
              </a:rPr>
              <a:t>: read(</a:t>
            </a:r>
            <a:r>
              <a:rPr lang="en-US" sz="2000" dirty="0" err="1">
                <a:solidFill>
                  <a:srgbClr val="00B050"/>
                </a:solidFill>
              </a:rPr>
              <a:t>ngbTechConn</a:t>
            </a:r>
            <a:r>
              <a:rPr lang="en-US" sz="2000" dirty="0">
                <a:solidFill>
                  <a:srgbClr val="00B050"/>
                </a:solidFill>
              </a:rPr>
              <a:t>)</a:t>
            </a:r>
          </a:p>
          <a:p>
            <a:r>
              <a:rPr lang="en-US" sz="2000" dirty="0">
                <a:solidFill>
                  <a:srgbClr val="00B050"/>
                </a:solidFill>
              </a:rPr>
              <a:t>  </a:t>
            </a:r>
            <a:r>
              <a:rPr lang="en-US" sz="2000" dirty="0" err="1">
                <a:solidFill>
                  <a:srgbClr val="00B050"/>
                </a:solidFill>
              </a:rPr>
              <a:t>varConn.ngbTechLearn</a:t>
            </a:r>
            <a:r>
              <a:rPr lang="en-US" sz="2000" dirty="0">
                <a:solidFill>
                  <a:srgbClr val="00B050"/>
                </a:solidFill>
              </a:rPr>
              <a:t>().map r =&gt; do</a:t>
            </a:r>
          </a:p>
          <a:p>
            <a:r>
              <a:rPr lang="en-US" sz="2000" dirty="0">
                <a:solidFill>
                  <a:srgbClr val="00B050"/>
                </a:solidFill>
              </a:rPr>
              <a:t>    r = </a:t>
            </a:r>
            <a:r>
              <a:rPr lang="en-US" sz="2000" dirty="0" err="1">
                <a:solidFill>
                  <a:srgbClr val="00B050"/>
                </a:solidFill>
              </a:rPr>
              <a:t>r.merge</a:t>
            </a:r>
            <a:r>
              <a:rPr lang="en-US" sz="2000" dirty="0">
                <a:solidFill>
                  <a:srgbClr val="00B050"/>
                </a:solidFill>
              </a:rPr>
              <a:t>(</a:t>
            </a:r>
          </a:p>
          <a:p>
            <a:r>
              <a:rPr lang="en-US" sz="2000" dirty="0">
                <a:solidFill>
                  <a:srgbClr val="00B050"/>
                </a:solidFill>
              </a:rPr>
              <a:t>    {</a:t>
            </a:r>
          </a:p>
          <a:p>
            <a:r>
              <a:rPr lang="en-US" sz="2000" dirty="0">
                <a:solidFill>
                  <a:srgbClr val="00B050"/>
                </a:solidFill>
              </a:rPr>
              <a:t>      </a:t>
            </a:r>
            <a:r>
              <a:rPr lang="en-US" sz="2000" dirty="0" err="1">
                <a:solidFill>
                  <a:srgbClr val="00B050"/>
                </a:solidFill>
              </a:rPr>
              <a:t>equipRef</a:t>
            </a:r>
            <a:r>
              <a:rPr lang="en-US" sz="2000" dirty="0">
                <a:solidFill>
                  <a:srgbClr val="00B050"/>
                </a:solidFill>
              </a:rPr>
              <a:t>: read(equip)-&gt;id,</a:t>
            </a:r>
          </a:p>
          <a:p>
            <a:r>
              <a:rPr lang="en-US" sz="2000" dirty="0">
                <a:solidFill>
                  <a:srgbClr val="00B050"/>
                </a:solidFill>
              </a:rPr>
              <a:t>      </a:t>
            </a:r>
            <a:r>
              <a:rPr lang="en-US" sz="2000" dirty="0" err="1">
                <a:solidFill>
                  <a:srgbClr val="00B050"/>
                </a:solidFill>
              </a:rPr>
              <a:t>siteRef</a:t>
            </a:r>
            <a:r>
              <a:rPr lang="en-US" sz="2000" dirty="0">
                <a:solidFill>
                  <a:srgbClr val="00B050"/>
                </a:solidFill>
              </a:rPr>
              <a:t>: read(site)-&gt;id,</a:t>
            </a:r>
          </a:p>
          <a:p>
            <a:r>
              <a:rPr lang="en-US" sz="2000" dirty="0">
                <a:solidFill>
                  <a:srgbClr val="00B050"/>
                </a:solidFill>
              </a:rPr>
              <a:t>      </a:t>
            </a:r>
            <a:r>
              <a:rPr lang="en-US" sz="2000" dirty="0" err="1">
                <a:solidFill>
                  <a:srgbClr val="00B050"/>
                </a:solidFill>
              </a:rPr>
              <a:t>hisCollectInterval</a:t>
            </a:r>
            <a:r>
              <a:rPr lang="en-US" sz="2000" dirty="0">
                <a:solidFill>
                  <a:srgbClr val="00B050"/>
                </a:solidFill>
              </a:rPr>
              <a:t>: if (r-&gt;kind == "Number") 15min,</a:t>
            </a:r>
          </a:p>
          <a:p>
            <a:r>
              <a:rPr lang="en-US" sz="2000" dirty="0">
                <a:solidFill>
                  <a:srgbClr val="00B050"/>
                </a:solidFill>
              </a:rPr>
              <a:t>      </a:t>
            </a:r>
            <a:r>
              <a:rPr lang="en-US" sz="2000" dirty="0" err="1">
                <a:solidFill>
                  <a:srgbClr val="00B050"/>
                </a:solidFill>
              </a:rPr>
              <a:t>hisCollectCov</a:t>
            </a:r>
            <a:r>
              <a:rPr lang="en-US" sz="2000" dirty="0">
                <a:solidFill>
                  <a:srgbClr val="00B050"/>
                </a:solidFill>
              </a:rPr>
              <a:t>: if (r-&gt;kind != "Number") marker(),</a:t>
            </a:r>
          </a:p>
          <a:p>
            <a:r>
              <a:rPr lang="en-US" sz="2000" dirty="0">
                <a:solidFill>
                  <a:srgbClr val="00B050"/>
                </a:solidFill>
              </a:rPr>
              <a:t>    })</a:t>
            </a:r>
          </a:p>
          <a:p>
            <a:r>
              <a:rPr lang="en-US" sz="2000" dirty="0">
                <a:solidFill>
                  <a:srgbClr val="00B050"/>
                </a:solidFill>
              </a:rPr>
              <a:t>  </a:t>
            </a:r>
            <a:r>
              <a:rPr lang="en-US" sz="2000" dirty="0" err="1">
                <a:solidFill>
                  <a:srgbClr val="00B050"/>
                </a:solidFill>
              </a:rPr>
              <a:t>end.each</a:t>
            </a:r>
            <a:r>
              <a:rPr lang="en-US" sz="2000" dirty="0">
                <a:solidFill>
                  <a:srgbClr val="00B050"/>
                </a:solidFill>
              </a:rPr>
              <a:t> r =&gt; commit(diff(null, r, {add}))</a:t>
            </a:r>
          </a:p>
        </p:txBody>
      </p:sp>
      <p:sp>
        <p:nvSpPr>
          <p:cNvPr id="5" name="TextBox 4"/>
          <p:cNvSpPr txBox="1"/>
          <p:nvPr/>
        </p:nvSpPr>
        <p:spPr>
          <a:xfrm>
            <a:off x="3831431" y="7035446"/>
            <a:ext cx="5791200" cy="349968"/>
          </a:xfrm>
          <a:prstGeom prst="rect">
            <a:avLst/>
          </a:prstGeom>
          <a:noFill/>
        </p:spPr>
        <p:txBody>
          <a:bodyPr wrap="square" rtlCol="0">
            <a:spAutoFit/>
          </a:bodyPr>
          <a:lstStyle/>
          <a:p>
            <a:r>
              <a:rPr lang="en-US" dirty="0"/>
              <a:t>Run as a task in large systems to avoid a timeout error</a:t>
            </a:r>
          </a:p>
        </p:txBody>
      </p:sp>
    </p:spTree>
    <p:extLst>
      <p:ext uri="{BB962C8B-B14F-4D97-AF65-F5344CB8AC3E}">
        <p14:creationId xmlns:p14="http://schemas.microsoft.com/office/powerpoint/2010/main" val="256260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7" y="122238"/>
            <a:ext cx="12115799" cy="838200"/>
          </a:xfrm>
        </p:spPr>
        <p:txBody>
          <a:bodyPr/>
          <a:lstStyle/>
          <a:p>
            <a:pPr algn="l"/>
            <a:r>
              <a:rPr lang="en-US" b="1" dirty="0">
                <a:solidFill>
                  <a:srgbClr val="306091"/>
                </a:solidFill>
              </a:rPr>
              <a:t>Getting History</a:t>
            </a:r>
          </a:p>
        </p:txBody>
      </p:sp>
      <p:sp>
        <p:nvSpPr>
          <p:cNvPr id="5" name="TextBox 4"/>
          <p:cNvSpPr txBox="1"/>
          <p:nvPr/>
        </p:nvSpPr>
        <p:spPr>
          <a:xfrm>
            <a:off x="4281487" y="7132637"/>
            <a:ext cx="5638800" cy="349968"/>
          </a:xfrm>
          <a:prstGeom prst="rect">
            <a:avLst/>
          </a:prstGeom>
          <a:noFill/>
        </p:spPr>
        <p:txBody>
          <a:bodyPr wrap="square" rtlCol="0">
            <a:spAutoFit/>
          </a:bodyPr>
          <a:lstStyle/>
          <a:p>
            <a:r>
              <a:rPr lang="en-US" dirty="0"/>
              <a:t>Run as task in large systems to avoid a timeout error</a:t>
            </a:r>
          </a:p>
        </p:txBody>
      </p:sp>
      <p:sp>
        <p:nvSpPr>
          <p:cNvPr id="6" name="Content Placeholder 5"/>
          <p:cNvSpPr>
            <a:spLocks noGrp="1"/>
          </p:cNvSpPr>
          <p:nvPr>
            <p:ph idx="1"/>
          </p:nvPr>
        </p:nvSpPr>
        <p:spPr>
          <a:xfrm>
            <a:off x="1766887" y="3627437"/>
            <a:ext cx="6629400" cy="1600200"/>
          </a:xfrm>
        </p:spPr>
        <p:txBody>
          <a:bodyPr/>
          <a:lstStyle/>
          <a:p>
            <a:r>
              <a:rPr lang="en-US" sz="2800" dirty="0">
                <a:solidFill>
                  <a:srgbClr val="3557E0"/>
                </a:solidFill>
              </a:rPr>
              <a:t>(dates: null) =&gt; do</a:t>
            </a:r>
          </a:p>
          <a:p>
            <a:r>
              <a:rPr lang="en-US" sz="2800" dirty="0">
                <a:solidFill>
                  <a:srgbClr val="3557E0"/>
                </a:solidFill>
              </a:rPr>
              <a:t>  </a:t>
            </a:r>
            <a:r>
              <a:rPr lang="en-US" sz="2800" dirty="0" err="1">
                <a:solidFill>
                  <a:srgbClr val="3557E0"/>
                </a:solidFill>
              </a:rPr>
              <a:t>readAll</a:t>
            </a:r>
            <a:r>
              <a:rPr lang="en-US" sz="2800" dirty="0">
                <a:solidFill>
                  <a:srgbClr val="3557E0"/>
                </a:solidFill>
              </a:rPr>
              <a:t>(</a:t>
            </a:r>
            <a:r>
              <a:rPr lang="en-US" sz="2800" dirty="0" err="1">
                <a:solidFill>
                  <a:srgbClr val="3557E0"/>
                </a:solidFill>
              </a:rPr>
              <a:t>ngbTechHis</a:t>
            </a:r>
            <a:r>
              <a:rPr lang="en-US" sz="2800" dirty="0">
                <a:solidFill>
                  <a:srgbClr val="3557E0"/>
                </a:solidFill>
              </a:rPr>
              <a:t>).</a:t>
            </a:r>
            <a:r>
              <a:rPr lang="en-US" sz="2800" dirty="0" err="1">
                <a:solidFill>
                  <a:srgbClr val="3557E0"/>
                </a:solidFill>
              </a:rPr>
              <a:t>ngbTechSyncHis</a:t>
            </a:r>
            <a:r>
              <a:rPr lang="en-US" sz="2800" dirty="0">
                <a:solidFill>
                  <a:srgbClr val="3557E0"/>
                </a:solidFill>
              </a:rPr>
              <a:t>(dates)</a:t>
            </a:r>
          </a:p>
          <a:p>
            <a:r>
              <a:rPr lang="en-US" sz="2800" dirty="0">
                <a:solidFill>
                  <a:srgbClr val="3557E0"/>
                </a:solidFill>
              </a:rPr>
              <a:t>end</a:t>
            </a:r>
          </a:p>
        </p:txBody>
      </p:sp>
      <p:sp>
        <p:nvSpPr>
          <p:cNvPr id="7" name="TextBox 6"/>
          <p:cNvSpPr txBox="1"/>
          <p:nvPr/>
        </p:nvSpPr>
        <p:spPr>
          <a:xfrm>
            <a:off x="4129087" y="1932975"/>
            <a:ext cx="6400800" cy="1237262"/>
          </a:xfrm>
          <a:prstGeom prst="rect">
            <a:avLst/>
          </a:prstGeom>
          <a:noFill/>
        </p:spPr>
        <p:txBody>
          <a:bodyPr wrap="square" rtlCol="0">
            <a:spAutoFit/>
          </a:bodyPr>
          <a:lstStyle/>
          <a:p>
            <a:r>
              <a:rPr lang="en-US" sz="2000" dirty="0">
                <a:solidFill>
                  <a:srgbClr val="00B050"/>
                </a:solidFill>
              </a:rPr>
              <a:t>Your initial import should be a set </a:t>
            </a:r>
            <a:r>
              <a:rPr lang="en-US" sz="2000" dirty="0" err="1">
                <a:solidFill>
                  <a:srgbClr val="00B050"/>
                </a:solidFill>
              </a:rPr>
              <a:t>timeRange</a:t>
            </a:r>
            <a:r>
              <a:rPr lang="en-US" sz="2000" dirty="0">
                <a:solidFill>
                  <a:srgbClr val="00B050"/>
                </a:solidFill>
              </a:rPr>
              <a:t>.  Your reoccurring import will be set up in the Job App and will not need a parameter as it will take the default of null which always gets exactly the right amount of history.  </a:t>
            </a:r>
          </a:p>
        </p:txBody>
      </p:sp>
      <p:sp>
        <p:nvSpPr>
          <p:cNvPr id="8" name="Content Placeholder 2"/>
          <p:cNvSpPr txBox="1">
            <a:spLocks/>
          </p:cNvSpPr>
          <p:nvPr/>
        </p:nvSpPr>
        <p:spPr bwMode="auto">
          <a:xfrm>
            <a:off x="623888" y="960438"/>
            <a:ext cx="12115798" cy="415925"/>
          </a:xfrm>
          <a:prstGeom prst="rect">
            <a:avLst/>
          </a:prstGeom>
          <a:noFill/>
          <a:ln w="9525">
            <a:noFill/>
            <a:round/>
            <a:headEnd/>
            <a:tailEnd/>
          </a:ln>
          <a:effectLst/>
        </p:spPr>
        <p:txBody>
          <a:bodyPr vert="horz" wrap="square" lIns="0" tIns="28224" rIns="0" bIns="0" numCol="1" anchor="t" anchorCtr="0" compatLnSpc="1">
            <a:prstTxWarp prst="textNoShape">
              <a:avLst/>
            </a:prstTxWarp>
          </a:bodyPr>
          <a:lstStyle>
            <a:lvl1pPr marL="342900" indent="-342900" algn="l" defTabSz="457200" rtl="0" eaLnBrk="1" fontAlgn="base" hangingPunct="1">
              <a:lnSpc>
                <a:spcPct val="93000"/>
              </a:lnSpc>
              <a:spcBef>
                <a:spcPct val="0"/>
              </a:spcBef>
              <a:spcAft>
                <a:spcPts val="1425"/>
              </a:spcAft>
              <a:buClr>
                <a:srgbClr val="000000"/>
              </a:buClr>
              <a:buSzPct val="100000"/>
              <a:buFont typeface="Times New Roman" pitchFamily="16" charset="0"/>
              <a:defRPr sz="3200">
                <a:solidFill>
                  <a:srgbClr val="000000"/>
                </a:solidFill>
                <a:latin typeface="Calibri"/>
                <a:ea typeface="+mn-ea"/>
                <a:cs typeface="+mn-cs"/>
              </a:defRPr>
            </a:lvl1pPr>
            <a:lvl2pPr marL="742950" indent="-285750" algn="l" defTabSz="457200" rtl="0" eaLnBrk="1" fontAlgn="base" hangingPunct="1">
              <a:lnSpc>
                <a:spcPct val="93000"/>
              </a:lnSpc>
              <a:spcBef>
                <a:spcPct val="0"/>
              </a:spcBef>
              <a:spcAft>
                <a:spcPts val="1138"/>
              </a:spcAft>
              <a:buClr>
                <a:srgbClr val="000000"/>
              </a:buClr>
              <a:buSzPct val="100000"/>
              <a:buFont typeface="Times New Roman" pitchFamily="16" charset="0"/>
              <a:defRPr sz="2800">
                <a:solidFill>
                  <a:srgbClr val="000000"/>
                </a:solidFill>
                <a:latin typeface="Calibri"/>
                <a:cs typeface="+mn-cs"/>
              </a:defRPr>
            </a:lvl2pPr>
            <a:lvl3pPr marL="1143000" indent="-228600" algn="l" defTabSz="457200" rtl="0" eaLnBrk="1" fontAlgn="base" hangingPunct="1">
              <a:lnSpc>
                <a:spcPct val="93000"/>
              </a:lnSpc>
              <a:spcBef>
                <a:spcPct val="0"/>
              </a:spcBef>
              <a:spcAft>
                <a:spcPts val="850"/>
              </a:spcAft>
              <a:buClr>
                <a:srgbClr val="000000"/>
              </a:buClr>
              <a:buSzPct val="100000"/>
              <a:buFont typeface="Times New Roman" pitchFamily="16" charset="0"/>
              <a:defRPr sz="2400">
                <a:solidFill>
                  <a:srgbClr val="000000"/>
                </a:solidFill>
                <a:latin typeface="Calibri"/>
                <a:cs typeface="+mn-cs"/>
              </a:defRPr>
            </a:lvl3pPr>
            <a:lvl4pPr marL="1600200" indent="-228600" algn="l" defTabSz="457200" rtl="0" eaLnBrk="1" fontAlgn="base" hangingPunct="1">
              <a:lnSpc>
                <a:spcPct val="93000"/>
              </a:lnSpc>
              <a:spcBef>
                <a:spcPct val="0"/>
              </a:spcBef>
              <a:spcAft>
                <a:spcPts val="575"/>
              </a:spcAft>
              <a:buClr>
                <a:srgbClr val="000000"/>
              </a:buClr>
              <a:buSzPct val="100000"/>
              <a:buFont typeface="Times New Roman" pitchFamily="16" charset="0"/>
              <a:defRPr sz="2000">
                <a:solidFill>
                  <a:srgbClr val="000000"/>
                </a:solidFill>
                <a:latin typeface="Calibri"/>
                <a:cs typeface="+mn-cs"/>
              </a:defRPr>
            </a:lvl4pPr>
            <a:lvl5pPr marL="2057400" indent="-228600" algn="l" defTabSz="457200"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Calibri"/>
                <a:cs typeface="+mn-cs"/>
              </a:defRPr>
            </a:lvl5pPr>
            <a:lvl6pPr marL="2514600" indent="-228600" algn="l" defTabSz="457200"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a:lstStyle>
          <a:p>
            <a:pPr marL="514350" indent="-457200">
              <a:buFont typeface="Arial" panose="020B0604020202020204" pitchFamily="34" charset="0"/>
              <a:buChar char="•"/>
            </a:pPr>
            <a:r>
              <a:rPr lang="en-US" sz="2800" kern="0" dirty="0">
                <a:solidFill>
                  <a:srgbClr val="3557E0"/>
                </a:solidFill>
              </a:rPr>
              <a:t>For getting history from trend logs: </a:t>
            </a:r>
          </a:p>
        </p:txBody>
      </p:sp>
    </p:spTree>
    <p:extLst>
      <p:ext uri="{BB962C8B-B14F-4D97-AF65-F5344CB8AC3E}">
        <p14:creationId xmlns:p14="http://schemas.microsoft.com/office/powerpoint/2010/main" val="3891199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14387" y="198437"/>
            <a:ext cx="11811000" cy="1143000"/>
          </a:xfrm>
        </p:spPr>
        <p:txBody>
          <a:bodyPr/>
          <a:lstStyle/>
          <a:p>
            <a:pPr algn="l"/>
            <a:r>
              <a:rPr lang="en-US" b="1" dirty="0">
                <a:solidFill>
                  <a:srgbClr val="306091"/>
                </a:solidFill>
              </a:rPr>
              <a:t>Disruptive Technologies</a:t>
            </a:r>
          </a:p>
        </p:txBody>
      </p:sp>
      <p:sp>
        <p:nvSpPr>
          <p:cNvPr id="3" name="Content Placeholder 2"/>
          <p:cNvSpPr>
            <a:spLocks noGrp="1"/>
          </p:cNvSpPr>
          <p:nvPr>
            <p:ph idx="4294967295"/>
          </p:nvPr>
        </p:nvSpPr>
        <p:spPr>
          <a:xfrm>
            <a:off x="814387" y="1493837"/>
            <a:ext cx="11811000" cy="5475923"/>
          </a:xfrm>
        </p:spPr>
        <p:txBody>
          <a:bodyPr/>
          <a:lstStyle/>
          <a:p>
            <a:pPr marL="914400" lvl="1" indent="-457200">
              <a:buFont typeface="Arial" panose="020B0604020202020204" pitchFamily="34" charset="0"/>
              <a:buChar char="•"/>
            </a:pPr>
            <a:r>
              <a:rPr lang="en-US" dirty="0">
                <a:solidFill>
                  <a:srgbClr val="3557E0"/>
                </a:solidFill>
                <a:ea typeface="+mn-ea"/>
              </a:rPr>
              <a:t>This company specializes small, low power sensors</a:t>
            </a:r>
          </a:p>
          <a:p>
            <a:pPr marL="914400" lvl="1" indent="-457200">
              <a:buFont typeface="Arial" panose="020B0604020202020204" pitchFamily="34" charset="0"/>
              <a:buChar char="•"/>
            </a:pPr>
            <a:r>
              <a:rPr lang="en-US" dirty="0">
                <a:solidFill>
                  <a:srgbClr val="3557E0"/>
                </a:solidFill>
                <a:ea typeface="+mn-ea"/>
              </a:rPr>
              <a:t>In fact, the company boasts the world’s smallest wireless sensor</a:t>
            </a:r>
          </a:p>
          <a:p>
            <a:pPr marL="914400" lvl="1" indent="-457200">
              <a:buFont typeface="Arial" panose="020B0604020202020204" pitchFamily="34" charset="0"/>
              <a:buChar char="•"/>
            </a:pPr>
            <a:r>
              <a:rPr lang="en-US" dirty="0">
                <a:solidFill>
                  <a:srgbClr val="3557E0"/>
                </a:solidFill>
                <a:ea typeface="+mn-ea"/>
              </a:rPr>
              <a:t>It uses a </a:t>
            </a:r>
            <a:r>
              <a:rPr lang="en-US" dirty="0" err="1">
                <a:solidFill>
                  <a:srgbClr val="3557E0"/>
                </a:solidFill>
                <a:ea typeface="+mn-ea"/>
              </a:rPr>
              <a:t>jwt</a:t>
            </a:r>
            <a:r>
              <a:rPr lang="en-US" dirty="0">
                <a:solidFill>
                  <a:srgbClr val="3557E0"/>
                </a:solidFill>
                <a:ea typeface="+mn-ea"/>
              </a:rPr>
              <a:t> over https/</a:t>
            </a:r>
            <a:r>
              <a:rPr lang="en-US" dirty="0" err="1">
                <a:solidFill>
                  <a:srgbClr val="3557E0"/>
                </a:solidFill>
                <a:ea typeface="+mn-ea"/>
              </a:rPr>
              <a:t>ssl</a:t>
            </a:r>
            <a:r>
              <a:rPr lang="en-US" dirty="0">
                <a:solidFill>
                  <a:srgbClr val="3557E0"/>
                </a:solidFill>
                <a:ea typeface="+mn-ea"/>
              </a:rPr>
              <a:t> which should yield very strong security</a:t>
            </a:r>
          </a:p>
          <a:p>
            <a:pPr marL="914400" lvl="1" indent="-457200">
              <a:buFont typeface="Arial" panose="020B0604020202020204" pitchFamily="34" charset="0"/>
              <a:buChar char="•"/>
            </a:pPr>
            <a:r>
              <a:rPr lang="en-US" dirty="0">
                <a:solidFill>
                  <a:srgbClr val="3557E0"/>
                </a:solidFill>
                <a:ea typeface="+mn-ea"/>
              </a:rPr>
              <a:t>Several different types of connectors are available</a:t>
            </a:r>
          </a:p>
          <a:p>
            <a:pPr marL="914400" lvl="1" indent="-457200">
              <a:buFont typeface="Arial" panose="020B0604020202020204" pitchFamily="34" charset="0"/>
              <a:buChar char="•"/>
            </a:pPr>
            <a:r>
              <a:rPr lang="en-US" dirty="0">
                <a:solidFill>
                  <a:srgbClr val="3557E0"/>
                </a:solidFill>
                <a:ea typeface="+mn-ea"/>
              </a:rPr>
              <a:t>The connection is cloud-based</a:t>
            </a:r>
          </a:p>
        </p:txBody>
      </p:sp>
    </p:spTree>
    <p:extLst>
      <p:ext uri="{BB962C8B-B14F-4D97-AF65-F5344CB8AC3E}">
        <p14:creationId xmlns:p14="http://schemas.microsoft.com/office/powerpoint/2010/main" val="2636759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52487" y="122237"/>
            <a:ext cx="11811000" cy="990600"/>
          </a:xfrm>
        </p:spPr>
        <p:txBody>
          <a:bodyPr/>
          <a:lstStyle/>
          <a:p>
            <a:pPr algn="l"/>
            <a:r>
              <a:rPr lang="en-US" b="1" dirty="0">
                <a:solidFill>
                  <a:srgbClr val="306091"/>
                </a:solidFill>
              </a:rPr>
              <a:t>Things that can be Monitored</a:t>
            </a:r>
          </a:p>
        </p:txBody>
      </p:sp>
      <p:sp>
        <p:nvSpPr>
          <p:cNvPr id="3" name="Content Placeholder 2"/>
          <p:cNvSpPr>
            <a:spLocks noGrp="1"/>
          </p:cNvSpPr>
          <p:nvPr>
            <p:ph idx="4294967295"/>
          </p:nvPr>
        </p:nvSpPr>
        <p:spPr>
          <a:xfrm>
            <a:off x="852487" y="1112837"/>
            <a:ext cx="11811000" cy="6172199"/>
          </a:xfrm>
        </p:spPr>
        <p:txBody>
          <a:bodyPr/>
          <a:lstStyle/>
          <a:p>
            <a:pPr marL="914400" lvl="1" indent="-457200">
              <a:buFont typeface="Arial" panose="020B0604020202020204" pitchFamily="34" charset="0"/>
              <a:buChar char="•"/>
            </a:pPr>
            <a:r>
              <a:rPr lang="en-US" dirty="0">
                <a:solidFill>
                  <a:srgbClr val="3557E0"/>
                </a:solidFill>
                <a:ea typeface="+mn-ea"/>
              </a:rPr>
              <a:t>We have coded most of these into the connector and new ones can be added once their model is known: </a:t>
            </a:r>
          </a:p>
          <a:p>
            <a:pPr marL="1314450" lvl="2" indent="-457200">
              <a:buFont typeface="Arial" panose="020B0604020202020204" pitchFamily="34" charset="0"/>
              <a:buChar char="•"/>
            </a:pPr>
            <a:r>
              <a:rPr lang="en-US" dirty="0">
                <a:solidFill>
                  <a:srgbClr val="3557E0"/>
                </a:solidFill>
                <a:ea typeface="+mn-ea"/>
              </a:rPr>
              <a:t>Temperature</a:t>
            </a:r>
          </a:p>
          <a:p>
            <a:pPr marL="1314450" lvl="2" indent="-457200">
              <a:buFont typeface="Arial" panose="020B0604020202020204" pitchFamily="34" charset="0"/>
              <a:buChar char="•"/>
            </a:pPr>
            <a:r>
              <a:rPr lang="en-US" dirty="0">
                <a:solidFill>
                  <a:srgbClr val="3557E0"/>
                </a:solidFill>
                <a:ea typeface="+mn-ea"/>
              </a:rPr>
              <a:t>Humidity</a:t>
            </a:r>
          </a:p>
          <a:p>
            <a:pPr marL="1314450" lvl="2" indent="-457200">
              <a:buFont typeface="Arial" panose="020B0604020202020204" pitchFamily="34" charset="0"/>
              <a:buChar char="•"/>
            </a:pPr>
            <a:r>
              <a:rPr lang="en-US" dirty="0">
                <a:solidFill>
                  <a:srgbClr val="3557E0"/>
                </a:solidFill>
                <a:ea typeface="+mn-ea"/>
              </a:rPr>
              <a:t>Proximity</a:t>
            </a:r>
          </a:p>
          <a:p>
            <a:pPr marL="1314450" lvl="2" indent="-457200">
              <a:buFont typeface="Arial" panose="020B0604020202020204" pitchFamily="34" charset="0"/>
              <a:buChar char="•"/>
            </a:pPr>
            <a:r>
              <a:rPr lang="en-US" dirty="0">
                <a:solidFill>
                  <a:srgbClr val="3557E0"/>
                </a:solidFill>
                <a:ea typeface="+mn-ea"/>
              </a:rPr>
              <a:t>Touch/button</a:t>
            </a:r>
          </a:p>
          <a:p>
            <a:pPr marL="1314450" lvl="2" indent="-457200">
              <a:buFont typeface="Arial" panose="020B0604020202020204" pitchFamily="34" charset="0"/>
              <a:buChar char="•"/>
            </a:pPr>
            <a:r>
              <a:rPr lang="en-US" dirty="0">
                <a:solidFill>
                  <a:srgbClr val="3557E0"/>
                </a:solidFill>
                <a:ea typeface="+mn-ea"/>
              </a:rPr>
              <a:t>Touch counter</a:t>
            </a:r>
          </a:p>
          <a:p>
            <a:pPr marL="1314450" lvl="2" indent="-457200">
              <a:buFont typeface="Arial" panose="020B0604020202020204" pitchFamily="34" charset="0"/>
              <a:buChar char="•"/>
            </a:pPr>
            <a:r>
              <a:rPr lang="en-US" dirty="0">
                <a:solidFill>
                  <a:srgbClr val="3557E0"/>
                </a:solidFill>
                <a:ea typeface="+mn-ea"/>
              </a:rPr>
              <a:t>Water leak</a:t>
            </a:r>
          </a:p>
          <a:p>
            <a:pPr marL="1314450" lvl="2" indent="-457200">
              <a:buFont typeface="Arial" panose="020B0604020202020204" pitchFamily="34" charset="0"/>
              <a:buChar char="•"/>
            </a:pPr>
            <a:endParaRPr lang="en-US" dirty="0">
              <a:solidFill>
                <a:srgbClr val="3557E0"/>
              </a:solidFill>
              <a:ea typeface="+mn-ea"/>
            </a:endParaRPr>
          </a:p>
        </p:txBody>
      </p:sp>
    </p:spTree>
    <p:extLst>
      <p:ext uri="{BB962C8B-B14F-4D97-AF65-F5344CB8AC3E}">
        <p14:creationId xmlns:p14="http://schemas.microsoft.com/office/powerpoint/2010/main" val="766850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47687" y="274637"/>
            <a:ext cx="12344400" cy="762000"/>
          </a:xfrm>
        </p:spPr>
        <p:txBody>
          <a:bodyPr/>
          <a:lstStyle/>
          <a:p>
            <a:pPr algn="l"/>
            <a:r>
              <a:rPr lang="en-US" b="1" dirty="0">
                <a:solidFill>
                  <a:srgbClr val="306091"/>
                </a:solidFill>
              </a:rPr>
              <a:t>Disruptive Technologies API Set Up I</a:t>
            </a:r>
          </a:p>
        </p:txBody>
      </p:sp>
      <p:sp>
        <p:nvSpPr>
          <p:cNvPr id="3" name="Content Placeholder 2"/>
          <p:cNvSpPr>
            <a:spLocks noGrp="1"/>
          </p:cNvSpPr>
          <p:nvPr>
            <p:ph idx="4294967295"/>
          </p:nvPr>
        </p:nvSpPr>
        <p:spPr>
          <a:xfrm>
            <a:off x="547687" y="1112837"/>
            <a:ext cx="12344400" cy="5943600"/>
          </a:xfrm>
        </p:spPr>
        <p:txBody>
          <a:bodyPr/>
          <a:lstStyle/>
          <a:p>
            <a:pPr marL="914400" lvl="1" indent="-457200">
              <a:buFont typeface="Arial" panose="020B0604020202020204" pitchFamily="34" charset="0"/>
              <a:buChar char="•"/>
            </a:pPr>
            <a:r>
              <a:rPr lang="en-US" dirty="0">
                <a:solidFill>
                  <a:srgbClr val="3557E0"/>
                </a:solidFill>
              </a:rPr>
              <a:t>Log into your Studio account</a:t>
            </a:r>
          </a:p>
          <a:p>
            <a:pPr marL="914400" lvl="1" indent="-457200">
              <a:buFont typeface="Arial" panose="020B0604020202020204" pitchFamily="34" charset="0"/>
              <a:buChar char="•"/>
            </a:pPr>
            <a:endParaRPr lang="en-US" dirty="0">
              <a:solidFill>
                <a:srgbClr val="3557E0"/>
              </a:solidFill>
            </a:endParaRPr>
          </a:p>
          <a:p>
            <a:pPr marL="457200" lvl="1" indent="0"/>
            <a:endParaRPr lang="en-US" dirty="0">
              <a:solidFill>
                <a:srgbClr val="3557E0"/>
              </a:solidFill>
            </a:endParaRPr>
          </a:p>
          <a:p>
            <a:pPr marL="457200" lvl="1" indent="0"/>
            <a:endParaRPr lang="en-US" dirty="0">
              <a:solidFill>
                <a:srgbClr val="3557E0"/>
              </a:solidFill>
            </a:endParaRPr>
          </a:p>
          <a:p>
            <a:pPr marL="914400" lvl="1" indent="-457200">
              <a:buFont typeface="Arial" panose="020B0604020202020204" pitchFamily="34" charset="0"/>
              <a:buChar char="•"/>
            </a:pPr>
            <a:endParaRPr lang="en-US" dirty="0">
              <a:solidFill>
                <a:srgbClr val="3557E0"/>
              </a:solidFill>
            </a:endParaRPr>
          </a:p>
          <a:p>
            <a:pPr marL="914400" lvl="1" indent="-457200">
              <a:buFont typeface="Arial" panose="020B0604020202020204" pitchFamily="34" charset="0"/>
              <a:buChar char="•"/>
            </a:pPr>
            <a:r>
              <a:rPr lang="en-US" dirty="0">
                <a:solidFill>
                  <a:srgbClr val="3557E0"/>
                </a:solidFill>
                <a:ea typeface="+mn-ea"/>
              </a:rPr>
              <a:t>Go to Service Accounts on the left side of the screen</a:t>
            </a:r>
          </a:p>
        </p:txBody>
      </p:sp>
      <p:pic>
        <p:nvPicPr>
          <p:cNvPr id="5" name="Picture 4">
            <a:extLst>
              <a:ext uri="{FF2B5EF4-FFF2-40B4-BE49-F238E27FC236}">
                <a16:creationId xmlns:a16="http://schemas.microsoft.com/office/drawing/2014/main" id="{BA789220-EEB1-E345-924E-BF081E36CB68}"/>
              </a:ext>
            </a:extLst>
          </p:cNvPr>
          <p:cNvPicPr>
            <a:picLocks noChangeAspect="1"/>
          </p:cNvPicPr>
          <p:nvPr/>
        </p:nvPicPr>
        <p:blipFill rotWithShape="1">
          <a:blip r:embed="rId3">
            <a:extLst>
              <a:ext uri="{28A0092B-C50C-407E-A947-70E740481C1C}">
                <a14:useLocalDpi xmlns:a14="http://schemas.microsoft.com/office/drawing/2010/main"/>
              </a:ext>
            </a:extLst>
          </a:blip>
          <a:srcRect/>
          <a:stretch/>
        </p:blipFill>
        <p:spPr>
          <a:xfrm>
            <a:off x="9844087" y="286591"/>
            <a:ext cx="3230139" cy="6866684"/>
          </a:xfrm>
          <a:prstGeom prst="rect">
            <a:avLst/>
          </a:prstGeom>
          <a:ln>
            <a:solidFill>
              <a:schemeClr val="tx1"/>
            </a:solidFill>
          </a:ln>
        </p:spPr>
      </p:pic>
    </p:spTree>
    <p:extLst>
      <p:ext uri="{BB962C8B-B14F-4D97-AF65-F5344CB8AC3E}">
        <p14:creationId xmlns:p14="http://schemas.microsoft.com/office/powerpoint/2010/main" val="3715474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47687" y="274637"/>
            <a:ext cx="12344400" cy="762000"/>
          </a:xfrm>
        </p:spPr>
        <p:txBody>
          <a:bodyPr/>
          <a:lstStyle/>
          <a:p>
            <a:pPr algn="l"/>
            <a:r>
              <a:rPr lang="en-US" b="1" dirty="0">
                <a:solidFill>
                  <a:srgbClr val="306091"/>
                </a:solidFill>
              </a:rPr>
              <a:t>Disruptive Technologies API Set Up II</a:t>
            </a:r>
          </a:p>
        </p:txBody>
      </p:sp>
      <p:sp>
        <p:nvSpPr>
          <p:cNvPr id="3" name="Content Placeholder 2"/>
          <p:cNvSpPr>
            <a:spLocks noGrp="1"/>
          </p:cNvSpPr>
          <p:nvPr>
            <p:ph idx="4294967295"/>
          </p:nvPr>
        </p:nvSpPr>
        <p:spPr>
          <a:xfrm>
            <a:off x="547687" y="1112837"/>
            <a:ext cx="12344400" cy="6324600"/>
          </a:xfrm>
        </p:spPr>
        <p:txBody>
          <a:bodyPr/>
          <a:lstStyle/>
          <a:p>
            <a:pPr marL="914400" lvl="1" indent="-457200">
              <a:buFont typeface="Arial" panose="020B0604020202020204" pitchFamily="34" charset="0"/>
              <a:buChar char="•"/>
            </a:pPr>
            <a:r>
              <a:rPr lang="en-US" dirty="0">
                <a:solidFill>
                  <a:srgbClr val="3557E0"/>
                </a:solidFill>
                <a:ea typeface="+mn-ea"/>
              </a:rPr>
              <a:t>Create a new Service Account email</a:t>
            </a:r>
          </a:p>
          <a:p>
            <a:pPr marL="914400" lvl="1" indent="-457200">
              <a:buFont typeface="Arial" panose="020B0604020202020204" pitchFamily="34" charset="0"/>
              <a:buChar char="•"/>
            </a:pPr>
            <a:endParaRPr lang="en-US" dirty="0">
              <a:solidFill>
                <a:srgbClr val="3557E0"/>
              </a:solidFill>
              <a:ea typeface="+mn-ea"/>
            </a:endParaRPr>
          </a:p>
          <a:p>
            <a:pPr marL="914400" lvl="1" indent="-457200">
              <a:buFont typeface="Arial" panose="020B0604020202020204" pitchFamily="34" charset="0"/>
              <a:buChar char="•"/>
            </a:pPr>
            <a:endParaRPr lang="en-US" dirty="0">
              <a:solidFill>
                <a:srgbClr val="3557E0"/>
              </a:solidFill>
              <a:ea typeface="+mn-ea"/>
            </a:endParaRPr>
          </a:p>
          <a:p>
            <a:pPr marL="914400" lvl="1" indent="-457200">
              <a:buFont typeface="Arial" panose="020B0604020202020204" pitchFamily="34" charset="0"/>
              <a:buChar char="•"/>
            </a:pPr>
            <a:endParaRPr lang="en-US" dirty="0">
              <a:solidFill>
                <a:srgbClr val="3557E0"/>
              </a:solidFill>
              <a:ea typeface="+mn-ea"/>
            </a:endParaRPr>
          </a:p>
          <a:p>
            <a:pPr marL="914400" lvl="1" indent="-457200">
              <a:buFont typeface="Arial" panose="020B0604020202020204" pitchFamily="34" charset="0"/>
              <a:buChar char="•"/>
            </a:pPr>
            <a:endParaRPr lang="en-US" dirty="0">
              <a:solidFill>
                <a:srgbClr val="3557E0"/>
              </a:solidFill>
              <a:ea typeface="+mn-ea"/>
            </a:endParaRPr>
          </a:p>
          <a:p>
            <a:pPr marL="914400" lvl="1" indent="-457200">
              <a:buFont typeface="Arial" panose="020B0604020202020204" pitchFamily="34" charset="0"/>
              <a:buChar char="•"/>
            </a:pPr>
            <a:endParaRPr lang="en-US" dirty="0">
              <a:solidFill>
                <a:srgbClr val="3557E0"/>
              </a:solidFill>
              <a:ea typeface="+mn-ea"/>
            </a:endParaRPr>
          </a:p>
          <a:p>
            <a:pPr marL="914400" lvl="1" indent="-457200">
              <a:buFont typeface="Arial" panose="020B0604020202020204" pitchFamily="34" charset="0"/>
              <a:buChar char="•"/>
            </a:pPr>
            <a:endParaRPr lang="en-US" dirty="0">
              <a:solidFill>
                <a:srgbClr val="3557E0"/>
              </a:solidFill>
              <a:ea typeface="+mn-ea"/>
            </a:endParaRPr>
          </a:p>
          <a:p>
            <a:pPr marL="914400" lvl="1" indent="-457200">
              <a:buFont typeface="Arial" panose="020B0604020202020204" pitchFamily="34" charset="0"/>
              <a:buChar char="•"/>
            </a:pPr>
            <a:endParaRPr lang="en-US" dirty="0">
              <a:solidFill>
                <a:srgbClr val="3557E0"/>
              </a:solidFill>
              <a:ea typeface="+mn-ea"/>
            </a:endParaRPr>
          </a:p>
          <a:p>
            <a:pPr marL="457200" lvl="1" indent="0"/>
            <a:endParaRPr lang="en-US" dirty="0">
              <a:solidFill>
                <a:srgbClr val="3557E0"/>
              </a:solidFill>
              <a:ea typeface="+mn-ea"/>
            </a:endParaRPr>
          </a:p>
          <a:p>
            <a:pPr marL="457200" lvl="1" indent="0"/>
            <a:endParaRPr lang="en-US" dirty="0">
              <a:solidFill>
                <a:srgbClr val="3557E0"/>
              </a:solidFill>
              <a:ea typeface="+mn-ea"/>
            </a:endParaRPr>
          </a:p>
          <a:p>
            <a:pPr marL="914400" lvl="1" indent="-457200">
              <a:buFont typeface="Arial" panose="020B0604020202020204" pitchFamily="34" charset="0"/>
              <a:buChar char="•"/>
            </a:pPr>
            <a:r>
              <a:rPr lang="en-US" dirty="0">
                <a:solidFill>
                  <a:srgbClr val="3557E0"/>
                </a:solidFill>
                <a:ea typeface="+mn-ea"/>
              </a:rPr>
              <a:t>Create a new key.  Doing this also gives you a secret which will not be available again, so save it somewhere.  You will need both of these to gain API access.  </a:t>
            </a:r>
          </a:p>
        </p:txBody>
      </p:sp>
      <p:pic>
        <p:nvPicPr>
          <p:cNvPr id="5" name="Picture 4">
            <a:extLst>
              <a:ext uri="{FF2B5EF4-FFF2-40B4-BE49-F238E27FC236}">
                <a16:creationId xmlns:a16="http://schemas.microsoft.com/office/drawing/2014/main" id="{427FC613-F1E9-794D-AF21-16773A44778C}"/>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833687" y="1618529"/>
            <a:ext cx="7973579" cy="4800600"/>
          </a:xfrm>
          <a:prstGeom prst="rect">
            <a:avLst/>
          </a:prstGeom>
          <a:ln>
            <a:solidFill>
              <a:schemeClr val="tx1"/>
            </a:solidFill>
          </a:ln>
        </p:spPr>
      </p:pic>
      <p:sp>
        <p:nvSpPr>
          <p:cNvPr id="6" name="Oval 5">
            <a:extLst>
              <a:ext uri="{FF2B5EF4-FFF2-40B4-BE49-F238E27FC236}">
                <a16:creationId xmlns:a16="http://schemas.microsoft.com/office/drawing/2014/main" id="{C90D75C7-9E0C-B842-AD89-20650754A76D}"/>
              </a:ext>
            </a:extLst>
          </p:cNvPr>
          <p:cNvSpPr/>
          <p:nvPr/>
        </p:nvSpPr>
        <p:spPr bwMode="auto">
          <a:xfrm>
            <a:off x="4489303" y="4560309"/>
            <a:ext cx="1752600" cy="395997"/>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5pPr>
            <a:lvl6pPr marL="2286000" algn="l" defTabSz="914400" rtl="0" eaLnBrk="1" latinLnBrk="0" hangingPunct="1">
              <a:defRPr kern="1200">
                <a:solidFill>
                  <a:schemeClr val="tx1"/>
                </a:solidFill>
                <a:latin typeface="Arial" charset="0"/>
                <a:ea typeface="+mn-ea"/>
                <a:cs typeface="Arial Unicode MS" charset="0"/>
              </a:defRPr>
            </a:lvl6pPr>
            <a:lvl7pPr marL="2743200" algn="l" defTabSz="914400" rtl="0" eaLnBrk="1" latinLnBrk="0" hangingPunct="1">
              <a:defRPr kern="1200">
                <a:solidFill>
                  <a:schemeClr val="tx1"/>
                </a:solidFill>
                <a:latin typeface="Arial" charset="0"/>
                <a:ea typeface="+mn-ea"/>
                <a:cs typeface="Arial Unicode MS" charset="0"/>
              </a:defRPr>
            </a:lvl7pPr>
            <a:lvl8pPr marL="3200400" algn="l" defTabSz="914400" rtl="0" eaLnBrk="1" latinLnBrk="0" hangingPunct="1">
              <a:defRPr kern="1200">
                <a:solidFill>
                  <a:schemeClr val="tx1"/>
                </a:solidFill>
                <a:latin typeface="Arial" charset="0"/>
                <a:ea typeface="+mn-ea"/>
                <a:cs typeface="Arial Unicode MS" charset="0"/>
              </a:defRPr>
            </a:lvl8pPr>
            <a:lvl9pPr marL="3657600" algn="l" defTabSz="914400" rtl="0" eaLnBrk="1" latinLnBrk="0" hangingPunct="1">
              <a:defRPr kern="1200">
                <a:solidFill>
                  <a:schemeClr val="tx1"/>
                </a:solidFill>
                <a:latin typeface="Arial" charset="0"/>
                <a:ea typeface="+mn-ea"/>
                <a:cs typeface="Arial Unicode MS" charset="0"/>
              </a:defRPr>
            </a:lvl9p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effectLst/>
              <a:latin typeface="Arial" charset="0"/>
              <a:cs typeface="Arial Unicode MS" charset="0"/>
            </a:endParaRPr>
          </a:p>
        </p:txBody>
      </p:sp>
      <p:sp>
        <p:nvSpPr>
          <p:cNvPr id="7" name="Oval 6">
            <a:extLst>
              <a:ext uri="{FF2B5EF4-FFF2-40B4-BE49-F238E27FC236}">
                <a16:creationId xmlns:a16="http://schemas.microsoft.com/office/drawing/2014/main" id="{81F39646-10BE-CA4D-B06A-28CA855B4C3B}"/>
              </a:ext>
            </a:extLst>
          </p:cNvPr>
          <p:cNvSpPr/>
          <p:nvPr/>
        </p:nvSpPr>
        <p:spPr bwMode="auto">
          <a:xfrm>
            <a:off x="7061631" y="5209165"/>
            <a:ext cx="1148199" cy="30480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5pPr>
            <a:lvl6pPr marL="2286000" algn="l" defTabSz="914400" rtl="0" eaLnBrk="1" latinLnBrk="0" hangingPunct="1">
              <a:defRPr kern="1200">
                <a:solidFill>
                  <a:schemeClr val="tx1"/>
                </a:solidFill>
                <a:latin typeface="Arial" charset="0"/>
                <a:ea typeface="+mn-ea"/>
                <a:cs typeface="Arial Unicode MS" charset="0"/>
              </a:defRPr>
            </a:lvl6pPr>
            <a:lvl7pPr marL="2743200" algn="l" defTabSz="914400" rtl="0" eaLnBrk="1" latinLnBrk="0" hangingPunct="1">
              <a:defRPr kern="1200">
                <a:solidFill>
                  <a:schemeClr val="tx1"/>
                </a:solidFill>
                <a:latin typeface="Arial" charset="0"/>
                <a:ea typeface="+mn-ea"/>
                <a:cs typeface="Arial Unicode MS" charset="0"/>
              </a:defRPr>
            </a:lvl7pPr>
            <a:lvl8pPr marL="3200400" algn="l" defTabSz="914400" rtl="0" eaLnBrk="1" latinLnBrk="0" hangingPunct="1">
              <a:defRPr kern="1200">
                <a:solidFill>
                  <a:schemeClr val="tx1"/>
                </a:solidFill>
                <a:latin typeface="Arial" charset="0"/>
                <a:ea typeface="+mn-ea"/>
                <a:cs typeface="Arial Unicode MS" charset="0"/>
              </a:defRPr>
            </a:lvl8pPr>
            <a:lvl9pPr marL="3657600" algn="l" defTabSz="914400" rtl="0" eaLnBrk="1" latinLnBrk="0" hangingPunct="1">
              <a:defRPr kern="1200">
                <a:solidFill>
                  <a:schemeClr val="tx1"/>
                </a:solidFill>
                <a:latin typeface="Arial" charset="0"/>
                <a:ea typeface="+mn-ea"/>
                <a:cs typeface="Arial Unicode MS" charset="0"/>
              </a:defRPr>
            </a:lvl9p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effectLst/>
              <a:latin typeface="Arial" charset="0"/>
              <a:cs typeface="Arial Unicode MS" charset="0"/>
            </a:endParaRPr>
          </a:p>
        </p:txBody>
      </p:sp>
    </p:spTree>
    <p:extLst>
      <p:ext uri="{BB962C8B-B14F-4D97-AF65-F5344CB8AC3E}">
        <p14:creationId xmlns:p14="http://schemas.microsoft.com/office/powerpoint/2010/main" val="1241072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47687" y="274637"/>
            <a:ext cx="12344400" cy="762000"/>
          </a:xfrm>
        </p:spPr>
        <p:txBody>
          <a:bodyPr/>
          <a:lstStyle/>
          <a:p>
            <a:pPr algn="l"/>
            <a:r>
              <a:rPr lang="en-US" b="1" dirty="0">
                <a:solidFill>
                  <a:srgbClr val="306091"/>
                </a:solidFill>
              </a:rPr>
              <a:t>Disruptive Technologies Connector Tags in </a:t>
            </a:r>
            <a:r>
              <a:rPr lang="en-US" b="1" dirty="0" err="1">
                <a:solidFill>
                  <a:srgbClr val="306091"/>
                </a:solidFill>
              </a:rPr>
              <a:t>SkySpark</a:t>
            </a:r>
            <a:endParaRPr lang="en-US" b="1" dirty="0">
              <a:solidFill>
                <a:srgbClr val="306091"/>
              </a:solidFill>
            </a:endParaRPr>
          </a:p>
        </p:txBody>
      </p:sp>
      <p:sp>
        <p:nvSpPr>
          <p:cNvPr id="3" name="Content Placeholder 2"/>
          <p:cNvSpPr>
            <a:spLocks noGrp="1"/>
          </p:cNvSpPr>
          <p:nvPr>
            <p:ph idx="4294967295"/>
          </p:nvPr>
        </p:nvSpPr>
        <p:spPr>
          <a:xfrm>
            <a:off x="547687" y="1112837"/>
            <a:ext cx="12344400" cy="5943600"/>
          </a:xfrm>
        </p:spPr>
        <p:txBody>
          <a:bodyPr/>
          <a:lstStyle/>
          <a:p>
            <a:pPr marL="514350" indent="-457200">
              <a:buFont typeface="Arial" panose="020B0604020202020204" pitchFamily="34" charset="0"/>
              <a:buChar char="•"/>
            </a:pPr>
            <a:r>
              <a:rPr lang="en-US" sz="2800" dirty="0">
                <a:solidFill>
                  <a:srgbClr val="3557E0"/>
                </a:solidFill>
                <a:ea typeface="+mn-ea"/>
              </a:rPr>
              <a:t>Creating a Disruptive Technologies connector:  </a:t>
            </a:r>
          </a:p>
          <a:p>
            <a:pPr marL="914400" lvl="1" indent="-457200">
              <a:buFont typeface="Arial" panose="020B0604020202020204" pitchFamily="34" charset="0"/>
              <a:buChar char="•"/>
            </a:pPr>
            <a:r>
              <a:rPr lang="en-US" sz="2400" dirty="0">
                <a:solidFill>
                  <a:srgbClr val="FF0000"/>
                </a:solidFill>
                <a:ea typeface="+mn-ea"/>
              </a:rPr>
              <a:t>dis</a:t>
            </a:r>
            <a:r>
              <a:rPr lang="en-US" sz="2400" dirty="0">
                <a:solidFill>
                  <a:srgbClr val="3557E0"/>
                </a:solidFill>
                <a:ea typeface="+mn-ea"/>
              </a:rPr>
              <a:t>: Any Readable Name</a:t>
            </a:r>
          </a:p>
          <a:p>
            <a:pPr marL="914400" lvl="1" indent="-457200">
              <a:buFont typeface="Arial" panose="020B0604020202020204" pitchFamily="34" charset="0"/>
              <a:buChar char="•"/>
            </a:pPr>
            <a:r>
              <a:rPr lang="en-US" sz="2400" dirty="0" err="1">
                <a:solidFill>
                  <a:srgbClr val="FF0000"/>
                </a:solidFill>
                <a:ea typeface="+mn-ea"/>
              </a:rPr>
              <a:t>keyID_secret</a:t>
            </a:r>
            <a:r>
              <a:rPr lang="en-US" sz="2400" dirty="0">
                <a:solidFill>
                  <a:srgbClr val="3557E0"/>
                </a:solidFill>
                <a:ea typeface="+mn-ea"/>
              </a:rPr>
              <a:t>: Your </a:t>
            </a:r>
            <a:r>
              <a:rPr lang="en-US" sz="2400" dirty="0">
                <a:solidFill>
                  <a:srgbClr val="00B050"/>
                </a:solidFill>
                <a:ea typeface="+mn-ea"/>
              </a:rPr>
              <a:t>key</a:t>
            </a:r>
            <a:r>
              <a:rPr lang="en-US" sz="2400" dirty="0">
                <a:solidFill>
                  <a:srgbClr val="3557E0"/>
                </a:solidFill>
                <a:ea typeface="+mn-ea"/>
              </a:rPr>
              <a:t> and </a:t>
            </a:r>
            <a:r>
              <a:rPr lang="en-US" sz="2400" dirty="0">
                <a:solidFill>
                  <a:srgbClr val="00B050"/>
                </a:solidFill>
                <a:ea typeface="+mn-ea"/>
              </a:rPr>
              <a:t>secret</a:t>
            </a:r>
            <a:r>
              <a:rPr lang="en-US" sz="2400" dirty="0">
                <a:solidFill>
                  <a:srgbClr val="3557E0"/>
                </a:solidFill>
                <a:ea typeface="+mn-ea"/>
              </a:rPr>
              <a:t> go here separated by a </a:t>
            </a:r>
            <a:r>
              <a:rPr lang="en-US" sz="2400" b="1" dirty="0">
                <a:solidFill>
                  <a:srgbClr val="00B050"/>
                </a:solidFill>
                <a:ea typeface="+mn-ea"/>
              </a:rPr>
              <a:t>.</a:t>
            </a:r>
            <a:r>
              <a:rPr lang="en-US" sz="2400" dirty="0">
                <a:solidFill>
                  <a:srgbClr val="3557E0"/>
                </a:solidFill>
                <a:ea typeface="+mn-ea"/>
              </a:rPr>
              <a:t>  So that’s </a:t>
            </a:r>
            <a:r>
              <a:rPr lang="en-US" sz="2400" dirty="0" err="1">
                <a:solidFill>
                  <a:srgbClr val="00B050"/>
                </a:solidFill>
                <a:ea typeface="+mn-ea"/>
              </a:rPr>
              <a:t>key</a:t>
            </a:r>
            <a:r>
              <a:rPr lang="en-US" sz="2400" b="1" dirty="0" err="1">
                <a:solidFill>
                  <a:srgbClr val="FF0000"/>
                </a:solidFill>
                <a:ea typeface="+mn-ea"/>
              </a:rPr>
              <a:t>.</a:t>
            </a:r>
            <a:r>
              <a:rPr lang="en-US" sz="2400" dirty="0" err="1">
                <a:solidFill>
                  <a:srgbClr val="00B050"/>
                </a:solidFill>
                <a:ea typeface="+mn-ea"/>
              </a:rPr>
              <a:t>secret</a:t>
            </a:r>
            <a:endParaRPr lang="en-US" sz="2400" dirty="0">
              <a:solidFill>
                <a:srgbClr val="00B050"/>
              </a:solidFill>
              <a:ea typeface="+mn-ea"/>
            </a:endParaRPr>
          </a:p>
          <a:p>
            <a:pPr marL="914400" lvl="1" indent="-457200">
              <a:buFont typeface="Arial" panose="020B0604020202020204" pitchFamily="34" charset="0"/>
              <a:buChar char="•"/>
            </a:pPr>
            <a:r>
              <a:rPr lang="en-US" sz="2400" dirty="0" err="1">
                <a:solidFill>
                  <a:srgbClr val="FF0000"/>
                </a:solidFill>
                <a:ea typeface="+mn-ea"/>
              </a:rPr>
              <a:t>uri</a:t>
            </a:r>
            <a:r>
              <a:rPr lang="en-US" sz="2400" dirty="0">
                <a:solidFill>
                  <a:srgbClr val="3557E0"/>
                </a:solidFill>
                <a:ea typeface="+mn-ea"/>
              </a:rPr>
              <a:t>: `https://</a:t>
            </a:r>
            <a:r>
              <a:rPr lang="en-US" sz="2400" dirty="0" err="1">
                <a:solidFill>
                  <a:srgbClr val="3557E0"/>
                </a:solidFill>
                <a:ea typeface="+mn-ea"/>
              </a:rPr>
              <a:t>api.disruptive-technologies.com</a:t>
            </a:r>
            <a:r>
              <a:rPr lang="en-US" sz="2400" dirty="0">
                <a:solidFill>
                  <a:srgbClr val="3557E0"/>
                </a:solidFill>
                <a:ea typeface="+mn-ea"/>
              </a:rPr>
              <a:t>/v2/projects`</a:t>
            </a:r>
          </a:p>
          <a:p>
            <a:pPr marL="914400" lvl="1" indent="-457200">
              <a:buFont typeface="Arial" panose="020B0604020202020204" pitchFamily="34" charset="0"/>
              <a:buChar char="•"/>
            </a:pPr>
            <a:r>
              <a:rPr lang="en-US" sz="2400" dirty="0" err="1">
                <a:solidFill>
                  <a:srgbClr val="FF0000"/>
                </a:solidFill>
                <a:ea typeface="+mn-ea"/>
              </a:rPr>
              <a:t>serviceAccount</a:t>
            </a:r>
            <a:r>
              <a:rPr lang="en-US" sz="2400" dirty="0">
                <a:solidFill>
                  <a:srgbClr val="3557E0"/>
                </a:solidFill>
                <a:ea typeface="+mn-ea"/>
              </a:rPr>
              <a:t>: This looks like a complex email address and is just another key you need for API access</a:t>
            </a:r>
          </a:p>
          <a:p>
            <a:pPr marL="914400" lvl="1" indent="-457200">
              <a:buFont typeface="Arial" panose="020B0604020202020204" pitchFamily="34" charset="0"/>
              <a:buChar char="•"/>
            </a:pPr>
            <a:r>
              <a:rPr lang="en-US" sz="2400" dirty="0">
                <a:solidFill>
                  <a:srgbClr val="3557E0"/>
                </a:solidFill>
              </a:rPr>
              <a:t>The </a:t>
            </a:r>
            <a:r>
              <a:rPr lang="en-US" sz="2400" dirty="0" err="1">
                <a:solidFill>
                  <a:srgbClr val="FF0000"/>
                </a:solidFill>
              </a:rPr>
              <a:t>ngbTechPollFreq</a:t>
            </a:r>
            <a:r>
              <a:rPr lang="en-US" sz="2400" dirty="0">
                <a:solidFill>
                  <a:srgbClr val="3557E0"/>
                </a:solidFill>
              </a:rPr>
              <a:t> tag determines the minimum amount of time before the cache can be refreshed and how often the </a:t>
            </a:r>
            <a:r>
              <a:rPr lang="en-US" sz="2400" dirty="0" err="1">
                <a:solidFill>
                  <a:srgbClr val="3557E0"/>
                </a:solidFill>
              </a:rPr>
              <a:t>curVal</a:t>
            </a:r>
            <a:r>
              <a:rPr lang="en-US" sz="2400" dirty="0">
                <a:solidFill>
                  <a:srgbClr val="3557E0"/>
                </a:solidFill>
              </a:rPr>
              <a:t> values will be updated (which is from where both polling with intervals and COV come).  The default value of 1min is good for detecting COV changes, but feel free to test lower numbers.  </a:t>
            </a:r>
            <a:endParaRPr lang="en-US" sz="2400" dirty="0">
              <a:solidFill>
                <a:srgbClr val="3557E0"/>
              </a:solidFill>
              <a:ea typeface="+mn-ea"/>
            </a:endParaRPr>
          </a:p>
          <a:p>
            <a:pPr marL="914400" lvl="1" indent="-457200">
              <a:buFont typeface="Arial" panose="020B0604020202020204" pitchFamily="34" charset="0"/>
              <a:buChar char="•"/>
            </a:pPr>
            <a:r>
              <a:rPr lang="en-US" sz="2400" dirty="0">
                <a:solidFill>
                  <a:srgbClr val="3557E0"/>
                </a:solidFill>
                <a:ea typeface="+mn-ea"/>
              </a:rPr>
              <a:t>Of course, these records will have the </a:t>
            </a:r>
            <a:r>
              <a:rPr lang="en-US" sz="2400" dirty="0" err="1">
                <a:solidFill>
                  <a:srgbClr val="FF0000"/>
                </a:solidFill>
                <a:ea typeface="+mn-ea"/>
              </a:rPr>
              <a:t>ngbTechConn</a:t>
            </a:r>
            <a:r>
              <a:rPr lang="en-US" sz="2400" dirty="0">
                <a:solidFill>
                  <a:srgbClr val="3557E0"/>
                </a:solidFill>
                <a:ea typeface="+mn-ea"/>
              </a:rPr>
              <a:t> and </a:t>
            </a:r>
            <a:r>
              <a:rPr lang="en-US" sz="2400" dirty="0">
                <a:solidFill>
                  <a:srgbClr val="FF0000"/>
                </a:solidFill>
                <a:ea typeface="+mn-ea"/>
              </a:rPr>
              <a:t>conn</a:t>
            </a:r>
            <a:r>
              <a:rPr lang="en-US" sz="2400" dirty="0">
                <a:solidFill>
                  <a:srgbClr val="3557E0"/>
                </a:solidFill>
                <a:ea typeface="+mn-ea"/>
              </a:rPr>
              <a:t> tags</a:t>
            </a:r>
          </a:p>
          <a:p>
            <a:pPr marL="514350" indent="-457200">
              <a:buFont typeface="Arial" panose="020B0604020202020204" pitchFamily="34" charset="0"/>
              <a:buChar char="•"/>
            </a:pPr>
            <a:r>
              <a:rPr lang="en-US" sz="2800" dirty="0">
                <a:solidFill>
                  <a:srgbClr val="3557E0"/>
                </a:solidFill>
                <a:ea typeface="+mn-ea"/>
              </a:rPr>
              <a:t>These can be created in the connector app</a:t>
            </a:r>
          </a:p>
        </p:txBody>
      </p:sp>
    </p:spTree>
    <p:extLst>
      <p:ext uri="{BB962C8B-B14F-4D97-AF65-F5344CB8AC3E}">
        <p14:creationId xmlns:p14="http://schemas.microsoft.com/office/powerpoint/2010/main" val="2108892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47687" y="274638"/>
            <a:ext cx="12344400" cy="685800"/>
          </a:xfrm>
        </p:spPr>
        <p:txBody>
          <a:bodyPr/>
          <a:lstStyle/>
          <a:p>
            <a:pPr algn="l"/>
            <a:r>
              <a:rPr lang="en-US" b="1" dirty="0">
                <a:solidFill>
                  <a:srgbClr val="306091"/>
                </a:solidFill>
              </a:rPr>
              <a:t>Disruptive Technologies Connector</a:t>
            </a:r>
          </a:p>
        </p:txBody>
      </p:sp>
      <p:pic>
        <p:nvPicPr>
          <p:cNvPr id="4" name="Picture 3">
            <a:extLst>
              <a:ext uri="{FF2B5EF4-FFF2-40B4-BE49-F238E27FC236}">
                <a16:creationId xmlns:a16="http://schemas.microsoft.com/office/drawing/2014/main" id="{686B9BFD-38BC-2340-9499-683E8E2EA07A}"/>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528887" y="1189037"/>
            <a:ext cx="8736647" cy="5728358"/>
          </a:xfrm>
          <a:prstGeom prst="rect">
            <a:avLst/>
          </a:prstGeom>
          <a:ln>
            <a:solidFill>
              <a:schemeClr val="tx1"/>
            </a:solidFill>
          </a:ln>
        </p:spPr>
      </p:pic>
    </p:spTree>
    <p:extLst>
      <p:ext uri="{BB962C8B-B14F-4D97-AF65-F5344CB8AC3E}">
        <p14:creationId xmlns:p14="http://schemas.microsoft.com/office/powerpoint/2010/main" val="2815333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71487" y="67732"/>
            <a:ext cx="12496800" cy="968905"/>
          </a:xfrm>
        </p:spPr>
        <p:txBody>
          <a:bodyPr/>
          <a:lstStyle/>
          <a:p>
            <a:pPr algn="l"/>
            <a:r>
              <a:rPr lang="en-US" b="1" dirty="0">
                <a:solidFill>
                  <a:srgbClr val="306091"/>
                </a:solidFill>
              </a:rPr>
              <a:t>Disruptive Technologies Functions</a:t>
            </a:r>
          </a:p>
        </p:txBody>
      </p:sp>
      <p:sp>
        <p:nvSpPr>
          <p:cNvPr id="3" name="Content Placeholder 2"/>
          <p:cNvSpPr>
            <a:spLocks noGrp="1"/>
          </p:cNvSpPr>
          <p:nvPr>
            <p:ph idx="4294967295"/>
          </p:nvPr>
        </p:nvSpPr>
        <p:spPr>
          <a:xfrm>
            <a:off x="471487" y="1036637"/>
            <a:ext cx="12496800" cy="6400800"/>
          </a:xfrm>
          <a:noFill/>
          <a:ln w="9525">
            <a:noFill/>
            <a:round/>
            <a:headEnd/>
            <a:tailEnd/>
          </a:ln>
          <a:effectLst/>
        </p:spPr>
        <p:txBody>
          <a:bodyPr vert="horz" wrap="square" lIns="0" tIns="28224" rIns="0" bIns="0" numCol="1" anchor="t" anchorCtr="0" compatLnSpc="1">
            <a:prstTxWarp prst="textNoShape">
              <a:avLst/>
            </a:prstTxWarp>
          </a:bodyPr>
          <a:lstStyle/>
          <a:p>
            <a:pPr>
              <a:buFont typeface="Arial"/>
              <a:buChar char="•"/>
            </a:pPr>
            <a:r>
              <a:rPr lang="en-US" sz="2000" dirty="0" err="1">
                <a:solidFill>
                  <a:schemeClr val="tx1"/>
                </a:solidFill>
              </a:rPr>
              <a:t>ngbTechLearn</a:t>
            </a:r>
            <a:r>
              <a:rPr lang="en-US" sz="2000" dirty="0">
                <a:solidFill>
                  <a:schemeClr val="tx1"/>
                </a:solidFill>
              </a:rPr>
              <a:t> – return a grid of all pre-coded points (only his points are available)</a:t>
            </a:r>
          </a:p>
          <a:p>
            <a:pPr lvl="1">
              <a:buFont typeface="Arial"/>
              <a:buChar char="•"/>
            </a:pPr>
            <a:r>
              <a:rPr lang="en-US" sz="2000" dirty="0">
                <a:solidFill>
                  <a:srgbClr val="00B050"/>
                </a:solidFill>
              </a:rPr>
              <a:t>read(</a:t>
            </a:r>
            <a:r>
              <a:rPr lang="en-US" sz="2000" dirty="0" err="1">
                <a:solidFill>
                  <a:srgbClr val="00B050"/>
                </a:solidFill>
              </a:rPr>
              <a:t>ngbTechConn</a:t>
            </a:r>
            <a:r>
              <a:rPr lang="en-US" sz="2000" dirty="0">
                <a:solidFill>
                  <a:srgbClr val="00B050"/>
                </a:solidFill>
              </a:rPr>
              <a:t>).</a:t>
            </a:r>
            <a:r>
              <a:rPr lang="en-US" sz="2000" dirty="0" err="1">
                <a:solidFill>
                  <a:srgbClr val="00B050"/>
                </a:solidFill>
              </a:rPr>
              <a:t>ngbTechLearn</a:t>
            </a:r>
            <a:endParaRPr lang="en-US" sz="2000" dirty="0">
              <a:solidFill>
                <a:srgbClr val="00B050"/>
              </a:solidFill>
            </a:endParaRPr>
          </a:p>
          <a:p>
            <a:pPr>
              <a:buFont typeface="Arial"/>
              <a:buChar char="•"/>
            </a:pPr>
            <a:r>
              <a:rPr lang="en-US" sz="2000" dirty="0" err="1">
                <a:solidFill>
                  <a:schemeClr val="tx1"/>
                </a:solidFill>
              </a:rPr>
              <a:t>ngbTechSyncCur</a:t>
            </a:r>
            <a:r>
              <a:rPr lang="en-US" sz="2000" dirty="0">
                <a:solidFill>
                  <a:schemeClr val="tx1"/>
                </a:solidFill>
              </a:rPr>
              <a:t> – force one or more cur points to sync</a:t>
            </a:r>
          </a:p>
          <a:p>
            <a:pPr lvl="1">
              <a:buFont typeface="Arial"/>
              <a:buChar char="•"/>
            </a:pPr>
            <a:r>
              <a:rPr lang="en-US" sz="2000" dirty="0" err="1">
                <a:solidFill>
                  <a:srgbClr val="00B050"/>
                </a:solidFill>
              </a:rPr>
              <a:t>readAll</a:t>
            </a:r>
            <a:r>
              <a:rPr lang="en-US" sz="2000" dirty="0">
                <a:solidFill>
                  <a:srgbClr val="00B050"/>
                </a:solidFill>
              </a:rPr>
              <a:t>(</a:t>
            </a:r>
            <a:r>
              <a:rPr lang="en-US" sz="2000" dirty="0" err="1">
                <a:solidFill>
                  <a:srgbClr val="00B050"/>
                </a:solidFill>
              </a:rPr>
              <a:t>ngbTechCur</a:t>
            </a:r>
            <a:r>
              <a:rPr lang="en-US" sz="2000" dirty="0">
                <a:solidFill>
                  <a:srgbClr val="00B050"/>
                </a:solidFill>
              </a:rPr>
              <a:t>).</a:t>
            </a:r>
            <a:r>
              <a:rPr lang="en-US" sz="2000" dirty="0" err="1">
                <a:solidFill>
                  <a:srgbClr val="00B050"/>
                </a:solidFill>
              </a:rPr>
              <a:t>ngbTechSyncCur</a:t>
            </a:r>
            <a:endParaRPr lang="en-US" sz="2000" dirty="0">
              <a:solidFill>
                <a:schemeClr val="tx1"/>
              </a:solidFill>
            </a:endParaRPr>
          </a:p>
          <a:p>
            <a:pPr>
              <a:buFont typeface="Arial"/>
              <a:buChar char="•"/>
            </a:pPr>
            <a:r>
              <a:rPr lang="en-US" sz="2000" dirty="0" err="1">
                <a:solidFill>
                  <a:schemeClr val="tx1"/>
                </a:solidFill>
              </a:rPr>
              <a:t>ngbTechSyncHis</a:t>
            </a:r>
            <a:r>
              <a:rPr lang="en-US" sz="2000" dirty="0">
                <a:solidFill>
                  <a:schemeClr val="tx1"/>
                </a:solidFill>
              </a:rPr>
              <a:t> – force one or more his points to sync</a:t>
            </a:r>
          </a:p>
          <a:p>
            <a:pPr lvl="1">
              <a:buFont typeface="Arial"/>
              <a:buChar char="•"/>
            </a:pPr>
            <a:r>
              <a:rPr lang="en-US" sz="2000" dirty="0" err="1">
                <a:solidFill>
                  <a:srgbClr val="00B050"/>
                </a:solidFill>
              </a:rPr>
              <a:t>readAll</a:t>
            </a:r>
            <a:r>
              <a:rPr lang="en-US" sz="2000" dirty="0">
                <a:solidFill>
                  <a:srgbClr val="00B050"/>
                </a:solidFill>
              </a:rPr>
              <a:t>(</a:t>
            </a:r>
            <a:r>
              <a:rPr lang="en-US" sz="2000" dirty="0" err="1">
                <a:solidFill>
                  <a:srgbClr val="00B050"/>
                </a:solidFill>
              </a:rPr>
              <a:t>ngbTechHis</a:t>
            </a:r>
            <a:r>
              <a:rPr lang="en-US" sz="2000" dirty="0">
                <a:solidFill>
                  <a:srgbClr val="00B050"/>
                </a:solidFill>
              </a:rPr>
              <a:t>).</a:t>
            </a:r>
            <a:r>
              <a:rPr lang="en-US" sz="2000" dirty="0" err="1">
                <a:solidFill>
                  <a:srgbClr val="00B050"/>
                </a:solidFill>
              </a:rPr>
              <a:t>ngbTechSyncHis</a:t>
            </a:r>
            <a:r>
              <a:rPr lang="en-US" sz="2000" dirty="0">
                <a:solidFill>
                  <a:srgbClr val="00B050"/>
                </a:solidFill>
              </a:rPr>
              <a:t>(</a:t>
            </a:r>
            <a:r>
              <a:rPr lang="en-US" sz="2000" dirty="0" err="1">
                <a:solidFill>
                  <a:srgbClr val="00B050"/>
                </a:solidFill>
              </a:rPr>
              <a:t>lastMonth</a:t>
            </a:r>
            <a:r>
              <a:rPr lang="en-US" sz="2000" dirty="0">
                <a:solidFill>
                  <a:srgbClr val="00B050"/>
                </a:solidFill>
              </a:rPr>
              <a:t>)</a:t>
            </a:r>
          </a:p>
          <a:p>
            <a:pPr>
              <a:buFont typeface="Arial"/>
              <a:buChar char="•"/>
            </a:pPr>
            <a:r>
              <a:rPr lang="en-US" sz="2000" dirty="0" err="1">
                <a:solidFill>
                  <a:schemeClr val="tx1"/>
                </a:solidFill>
              </a:rPr>
              <a:t>ngbTechPing</a:t>
            </a:r>
            <a:r>
              <a:rPr lang="en-US" sz="2000" dirty="0">
                <a:solidFill>
                  <a:schemeClr val="tx1"/>
                </a:solidFill>
              </a:rPr>
              <a:t> – send </a:t>
            </a:r>
            <a:r>
              <a:rPr lang="en-US" sz="2000" dirty="0">
                <a:solidFill>
                  <a:schemeClr val="accent2"/>
                </a:solidFill>
              </a:rPr>
              <a:t>ping</a:t>
            </a:r>
            <a:r>
              <a:rPr lang="en-US" sz="2000" dirty="0">
                <a:solidFill>
                  <a:schemeClr val="tx1"/>
                </a:solidFill>
              </a:rPr>
              <a:t> to connector to check connection</a:t>
            </a:r>
          </a:p>
          <a:p>
            <a:pPr lvl="1">
              <a:buFont typeface="Arial"/>
              <a:buChar char="•"/>
            </a:pPr>
            <a:r>
              <a:rPr lang="en-US" sz="2000" dirty="0">
                <a:solidFill>
                  <a:srgbClr val="00B050"/>
                </a:solidFill>
              </a:rPr>
              <a:t>read(</a:t>
            </a:r>
            <a:r>
              <a:rPr lang="en-US" sz="2000" dirty="0" err="1">
                <a:solidFill>
                  <a:srgbClr val="00B050"/>
                </a:solidFill>
              </a:rPr>
              <a:t>ngbTechConn</a:t>
            </a:r>
            <a:r>
              <a:rPr lang="en-US" sz="2000" dirty="0">
                <a:solidFill>
                  <a:srgbClr val="00B050"/>
                </a:solidFill>
              </a:rPr>
              <a:t>).</a:t>
            </a:r>
            <a:r>
              <a:rPr lang="en-US" sz="2000" dirty="0" err="1">
                <a:solidFill>
                  <a:srgbClr val="00B050"/>
                </a:solidFill>
              </a:rPr>
              <a:t>ngbTechPing</a:t>
            </a:r>
            <a:endParaRPr lang="en-US" sz="2000" dirty="0">
              <a:solidFill>
                <a:srgbClr val="00B050"/>
              </a:solidFill>
            </a:endParaRPr>
          </a:p>
          <a:p>
            <a:pPr>
              <a:buFont typeface="Arial"/>
              <a:buChar char="•"/>
            </a:pPr>
            <a:r>
              <a:rPr lang="en-US" sz="2000" dirty="0" err="1">
                <a:solidFill>
                  <a:schemeClr val="tx1"/>
                </a:solidFill>
              </a:rPr>
              <a:t>ngbTechCmd</a:t>
            </a:r>
            <a:r>
              <a:rPr lang="en-US" sz="2000" dirty="0">
                <a:solidFill>
                  <a:schemeClr val="tx1"/>
                </a:solidFill>
              </a:rPr>
              <a:t> – send the connector a custom request</a:t>
            </a:r>
          </a:p>
          <a:p>
            <a:pPr>
              <a:buFont typeface="Arial"/>
              <a:buChar char="•"/>
            </a:pPr>
            <a:r>
              <a:rPr lang="en-US" sz="2000" dirty="0" err="1">
                <a:solidFill>
                  <a:schemeClr val="tx1"/>
                </a:solidFill>
              </a:rPr>
              <a:t>ngbTechToken</a:t>
            </a:r>
            <a:r>
              <a:rPr lang="en-US" sz="2000" dirty="0">
                <a:solidFill>
                  <a:schemeClr val="tx1"/>
                </a:solidFill>
              </a:rPr>
              <a:t> – used to manually get a new token for requests (shouldn’t ever be needed)</a:t>
            </a:r>
            <a:endParaRPr lang="en-US" sz="2000" dirty="0">
              <a:solidFill>
                <a:schemeClr val="accent2"/>
              </a:solidFill>
            </a:endParaRPr>
          </a:p>
        </p:txBody>
      </p:sp>
    </p:spTree>
    <p:extLst>
      <p:ext uri="{BB962C8B-B14F-4D97-AF65-F5344CB8AC3E}">
        <p14:creationId xmlns:p14="http://schemas.microsoft.com/office/powerpoint/2010/main" val="1694754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87" y="122237"/>
            <a:ext cx="12344399" cy="955675"/>
          </a:xfrm>
        </p:spPr>
        <p:txBody>
          <a:bodyPr/>
          <a:lstStyle/>
          <a:p>
            <a:pPr algn="l"/>
            <a:r>
              <a:rPr lang="en-US" b="1" dirty="0">
                <a:solidFill>
                  <a:srgbClr val="306091"/>
                </a:solidFill>
              </a:rPr>
              <a:t>Getting Data for Disruptive Technologies Points</a:t>
            </a:r>
            <a:br>
              <a:rPr lang="en-US" sz="4000" b="1" dirty="0">
                <a:solidFill>
                  <a:srgbClr val="306091"/>
                </a:solidFill>
              </a:rPr>
            </a:br>
            <a:r>
              <a:rPr lang="en-US" sz="3200" b="1" i="1" dirty="0">
                <a:solidFill>
                  <a:schemeClr val="tx1"/>
                </a:solidFill>
              </a:rPr>
              <a:t>Manually or with Automated Jobs</a:t>
            </a:r>
            <a:endParaRPr lang="en-US" sz="4800" b="1" dirty="0">
              <a:solidFill>
                <a:schemeClr val="tx1"/>
              </a:solidFill>
            </a:endParaRPr>
          </a:p>
        </p:txBody>
      </p:sp>
      <p:sp>
        <p:nvSpPr>
          <p:cNvPr id="3" name="Content Placeholder 2"/>
          <p:cNvSpPr>
            <a:spLocks noGrp="1"/>
          </p:cNvSpPr>
          <p:nvPr>
            <p:ph idx="1"/>
          </p:nvPr>
        </p:nvSpPr>
        <p:spPr>
          <a:xfrm>
            <a:off x="547686" y="1112837"/>
            <a:ext cx="12344399" cy="6359525"/>
          </a:xfrm>
        </p:spPr>
        <p:txBody>
          <a:bodyPr/>
          <a:lstStyle/>
          <a:p>
            <a:pPr marL="914400" lvl="1" indent="-457200">
              <a:buFont typeface="Arial" panose="020B0604020202020204" pitchFamily="34" charset="0"/>
              <a:buChar char="•"/>
            </a:pPr>
            <a:r>
              <a:rPr lang="en-US" dirty="0">
                <a:solidFill>
                  <a:srgbClr val="3557E0"/>
                </a:solidFill>
                <a:ea typeface="+mn-ea"/>
              </a:rPr>
              <a:t>Getting history data from </a:t>
            </a:r>
            <a:r>
              <a:rPr lang="en-US" dirty="0" err="1">
                <a:solidFill>
                  <a:srgbClr val="3557E0"/>
                </a:solidFill>
                <a:ea typeface="+mn-ea"/>
              </a:rPr>
              <a:t>Trend_Logs</a:t>
            </a:r>
            <a:r>
              <a:rPr lang="en-US" dirty="0">
                <a:solidFill>
                  <a:srgbClr val="3557E0"/>
                </a:solidFill>
                <a:ea typeface="+mn-ea"/>
              </a:rPr>
              <a:t>: </a:t>
            </a:r>
          </a:p>
          <a:p>
            <a:pPr marL="1314450" lvl="2" indent="-457200">
              <a:buFont typeface="Arial" panose="020B0604020202020204" pitchFamily="34" charset="0"/>
              <a:buChar char="•"/>
            </a:pPr>
            <a:r>
              <a:rPr lang="en-US" dirty="0">
                <a:solidFill>
                  <a:srgbClr val="3557E0"/>
                </a:solidFill>
                <a:ea typeface="+mn-ea"/>
              </a:rPr>
              <a:t>Each point must have these tags:</a:t>
            </a:r>
          </a:p>
          <a:p>
            <a:pPr marL="1771650" lvl="3" indent="-457200">
              <a:buFont typeface="Arial" panose="020B0604020202020204" pitchFamily="34" charset="0"/>
              <a:buChar char="•"/>
            </a:pPr>
            <a:r>
              <a:rPr lang="en-US" dirty="0" err="1">
                <a:solidFill>
                  <a:srgbClr val="FF0000"/>
                </a:solidFill>
              </a:rPr>
              <a:t>ngbTechConnRef</a:t>
            </a:r>
            <a:r>
              <a:rPr lang="en-US" dirty="0">
                <a:solidFill>
                  <a:srgbClr val="FF0000"/>
                </a:solidFill>
              </a:rPr>
              <a:t> </a:t>
            </a:r>
            <a:r>
              <a:rPr lang="en-US" dirty="0">
                <a:solidFill>
                  <a:srgbClr val="3557E0"/>
                </a:solidFill>
              </a:rPr>
              <a:t>(ref) which is a ref that points to the Connector</a:t>
            </a:r>
            <a:endParaRPr lang="en-US" dirty="0">
              <a:solidFill>
                <a:srgbClr val="3557E0"/>
              </a:solidFill>
              <a:ea typeface="+mn-ea"/>
            </a:endParaRPr>
          </a:p>
          <a:p>
            <a:pPr marL="1771650" lvl="3" indent="-457200">
              <a:buFont typeface="Arial" panose="020B0604020202020204" pitchFamily="34" charset="0"/>
              <a:buChar char="•"/>
            </a:pPr>
            <a:r>
              <a:rPr lang="en-US" dirty="0" err="1">
                <a:solidFill>
                  <a:srgbClr val="FF0000"/>
                </a:solidFill>
                <a:ea typeface="+mn-ea"/>
              </a:rPr>
              <a:t>ngbTechHis</a:t>
            </a:r>
            <a:r>
              <a:rPr lang="en-US" dirty="0">
                <a:solidFill>
                  <a:srgbClr val="FF0000"/>
                </a:solidFill>
                <a:ea typeface="+mn-ea"/>
              </a:rPr>
              <a:t> </a:t>
            </a:r>
            <a:r>
              <a:rPr lang="en-US" dirty="0">
                <a:solidFill>
                  <a:srgbClr val="3557E0"/>
                </a:solidFill>
                <a:ea typeface="+mn-ea"/>
              </a:rPr>
              <a:t>(</a:t>
            </a:r>
            <a:r>
              <a:rPr lang="en-US" dirty="0" err="1">
                <a:solidFill>
                  <a:srgbClr val="3557E0"/>
                </a:solidFill>
                <a:ea typeface="+mn-ea"/>
              </a:rPr>
              <a:t>str</a:t>
            </a:r>
            <a:r>
              <a:rPr lang="en-US" dirty="0">
                <a:solidFill>
                  <a:srgbClr val="3557E0"/>
                </a:solidFill>
                <a:ea typeface="+mn-ea"/>
              </a:rPr>
              <a:t>) which points to the </a:t>
            </a:r>
            <a:r>
              <a:rPr lang="en-US" dirty="0" err="1">
                <a:solidFill>
                  <a:srgbClr val="3557E0"/>
                </a:solidFill>
                <a:ea typeface="+mn-ea"/>
              </a:rPr>
              <a:t>Trend_Log</a:t>
            </a:r>
            <a:r>
              <a:rPr lang="en-US" dirty="0">
                <a:solidFill>
                  <a:srgbClr val="3557E0"/>
                </a:solidFill>
                <a:ea typeface="+mn-ea"/>
              </a:rPr>
              <a:t> object</a:t>
            </a:r>
          </a:p>
          <a:p>
            <a:pPr marL="1771650" lvl="3" indent="-457200">
              <a:buFont typeface="Arial" panose="020B0604020202020204" pitchFamily="34" charset="0"/>
              <a:buChar char="•"/>
            </a:pPr>
            <a:r>
              <a:rPr lang="en-US" dirty="0">
                <a:solidFill>
                  <a:srgbClr val="FF0000"/>
                </a:solidFill>
              </a:rPr>
              <a:t>his</a:t>
            </a:r>
            <a:r>
              <a:rPr lang="en-US" dirty="0">
                <a:solidFill>
                  <a:srgbClr val="3557E0"/>
                </a:solidFill>
              </a:rPr>
              <a:t> (marker)</a:t>
            </a:r>
          </a:p>
          <a:p>
            <a:pPr marL="1314450" lvl="2" indent="-457200">
              <a:buFont typeface="Arial" panose="020B0604020202020204" pitchFamily="34" charset="0"/>
              <a:buChar char="•"/>
            </a:pPr>
            <a:r>
              <a:rPr lang="en-US" dirty="0">
                <a:solidFill>
                  <a:srgbClr val="3557E0"/>
                </a:solidFill>
                <a:ea typeface="+mn-ea"/>
              </a:rPr>
              <a:t>Run the </a:t>
            </a:r>
            <a:r>
              <a:rPr lang="en-US" dirty="0" err="1">
                <a:solidFill>
                  <a:srgbClr val="FF0000"/>
                </a:solidFill>
                <a:ea typeface="+mn-ea"/>
              </a:rPr>
              <a:t>ngbTechSyncHis</a:t>
            </a:r>
            <a:r>
              <a:rPr lang="en-US" dirty="0">
                <a:solidFill>
                  <a:srgbClr val="FF0000"/>
                </a:solidFill>
                <a:ea typeface="+mn-ea"/>
              </a:rPr>
              <a:t>(</a:t>
            </a:r>
            <a:r>
              <a:rPr lang="en-US" dirty="0" err="1">
                <a:solidFill>
                  <a:srgbClr val="3557E0"/>
                </a:solidFill>
                <a:ea typeface="+mn-ea"/>
              </a:rPr>
              <a:t>timeRange</a:t>
            </a:r>
            <a:r>
              <a:rPr lang="en-US" dirty="0">
                <a:solidFill>
                  <a:srgbClr val="FF0000"/>
                </a:solidFill>
                <a:ea typeface="+mn-ea"/>
              </a:rPr>
              <a:t>)</a:t>
            </a:r>
            <a:r>
              <a:rPr lang="en-US" dirty="0">
                <a:solidFill>
                  <a:srgbClr val="3557E0"/>
                </a:solidFill>
                <a:ea typeface="+mn-ea"/>
              </a:rPr>
              <a:t> function</a:t>
            </a:r>
          </a:p>
          <a:p>
            <a:pPr marL="1771650" lvl="3" indent="-457200">
              <a:buFont typeface="Arial" panose="020B0604020202020204" pitchFamily="34" charset="0"/>
              <a:buChar char="•"/>
            </a:pPr>
            <a:r>
              <a:rPr lang="en-US" dirty="0">
                <a:solidFill>
                  <a:srgbClr val="3557E0"/>
                </a:solidFill>
                <a:ea typeface="+mn-ea"/>
              </a:rPr>
              <a:t>generally as a task</a:t>
            </a:r>
          </a:p>
          <a:p>
            <a:pPr marL="1771650" lvl="3" indent="-457200">
              <a:buFont typeface="Arial" panose="020B0604020202020204" pitchFamily="34" charset="0"/>
              <a:buChar char="•"/>
            </a:pPr>
            <a:r>
              <a:rPr lang="en-US" dirty="0" err="1">
                <a:solidFill>
                  <a:srgbClr val="00B050"/>
                </a:solidFill>
                <a:ea typeface="+mn-ea"/>
              </a:rPr>
              <a:t>readAll</a:t>
            </a:r>
            <a:r>
              <a:rPr lang="en-US" dirty="0">
                <a:solidFill>
                  <a:srgbClr val="00B050"/>
                </a:solidFill>
                <a:ea typeface="+mn-ea"/>
              </a:rPr>
              <a:t>(</a:t>
            </a:r>
            <a:r>
              <a:rPr lang="en-US" dirty="0" err="1">
                <a:solidFill>
                  <a:srgbClr val="00B050"/>
                </a:solidFill>
                <a:ea typeface="+mn-ea"/>
              </a:rPr>
              <a:t>ngbTechHis</a:t>
            </a:r>
            <a:r>
              <a:rPr lang="en-US" dirty="0">
                <a:solidFill>
                  <a:srgbClr val="00B050"/>
                </a:solidFill>
                <a:ea typeface="+mn-ea"/>
              </a:rPr>
              <a:t>).</a:t>
            </a:r>
            <a:r>
              <a:rPr lang="en-US" dirty="0" err="1">
                <a:solidFill>
                  <a:srgbClr val="00B050"/>
                </a:solidFill>
                <a:ea typeface="+mn-ea"/>
              </a:rPr>
              <a:t>ngbTechSyncHis</a:t>
            </a:r>
            <a:r>
              <a:rPr lang="en-US" dirty="0">
                <a:solidFill>
                  <a:srgbClr val="00B050"/>
                </a:solidFill>
                <a:ea typeface="+mn-ea"/>
              </a:rPr>
              <a:t>(null)</a:t>
            </a:r>
          </a:p>
          <a:p>
            <a:pPr marL="914400" lvl="1" indent="-457200">
              <a:buFont typeface="Arial" panose="020B0604020202020204" pitchFamily="34" charset="0"/>
              <a:buChar char="•"/>
            </a:pPr>
            <a:r>
              <a:rPr lang="en-US" dirty="0">
                <a:solidFill>
                  <a:srgbClr val="3557E0"/>
                </a:solidFill>
              </a:rPr>
              <a:t>Collecting current values (from </a:t>
            </a:r>
            <a:r>
              <a:rPr lang="en-US" dirty="0" err="1">
                <a:solidFill>
                  <a:srgbClr val="3557E0"/>
                </a:solidFill>
              </a:rPr>
              <a:t>curVal</a:t>
            </a:r>
            <a:r>
              <a:rPr lang="en-US" dirty="0">
                <a:solidFill>
                  <a:srgbClr val="3557E0"/>
                </a:solidFill>
              </a:rPr>
              <a:t>): </a:t>
            </a:r>
          </a:p>
          <a:p>
            <a:pPr marL="1314450" lvl="2" indent="-457200">
              <a:buFont typeface="Arial" panose="020B0604020202020204" pitchFamily="34" charset="0"/>
              <a:buChar char="•"/>
            </a:pPr>
            <a:r>
              <a:rPr lang="en-US" dirty="0">
                <a:solidFill>
                  <a:srgbClr val="3557E0"/>
                </a:solidFill>
              </a:rPr>
              <a:t>Each point must have these tags:</a:t>
            </a:r>
          </a:p>
          <a:p>
            <a:pPr marL="1771650" lvl="3" indent="-457200">
              <a:buFont typeface="Arial" panose="020B0604020202020204" pitchFamily="34" charset="0"/>
              <a:buChar char="•"/>
            </a:pPr>
            <a:r>
              <a:rPr lang="en-US" dirty="0" err="1">
                <a:solidFill>
                  <a:srgbClr val="FF0000"/>
                </a:solidFill>
              </a:rPr>
              <a:t>ngbTechConnRef</a:t>
            </a:r>
            <a:r>
              <a:rPr lang="en-US" dirty="0">
                <a:solidFill>
                  <a:srgbClr val="FF0000"/>
                </a:solidFill>
              </a:rPr>
              <a:t> </a:t>
            </a:r>
            <a:r>
              <a:rPr lang="en-US" dirty="0">
                <a:solidFill>
                  <a:srgbClr val="3557E0"/>
                </a:solidFill>
              </a:rPr>
              <a:t>(ref) which is a ref that points to the Connector</a:t>
            </a:r>
          </a:p>
          <a:p>
            <a:pPr marL="1771650" lvl="3" indent="-457200">
              <a:buFont typeface="Arial" panose="020B0604020202020204" pitchFamily="34" charset="0"/>
              <a:buChar char="•"/>
            </a:pPr>
            <a:r>
              <a:rPr lang="en-US" dirty="0" err="1">
                <a:solidFill>
                  <a:srgbClr val="FF0000"/>
                </a:solidFill>
              </a:rPr>
              <a:t>ngbTechCur</a:t>
            </a:r>
            <a:r>
              <a:rPr lang="en-US" dirty="0">
                <a:solidFill>
                  <a:srgbClr val="FF0000"/>
                </a:solidFill>
              </a:rPr>
              <a:t> </a:t>
            </a:r>
            <a:r>
              <a:rPr lang="en-US" dirty="0">
                <a:solidFill>
                  <a:srgbClr val="3557E0"/>
                </a:solidFill>
              </a:rPr>
              <a:t>(</a:t>
            </a:r>
            <a:r>
              <a:rPr lang="en-US" dirty="0" err="1">
                <a:solidFill>
                  <a:srgbClr val="3557E0"/>
                </a:solidFill>
              </a:rPr>
              <a:t>str</a:t>
            </a:r>
            <a:r>
              <a:rPr lang="en-US" dirty="0">
                <a:solidFill>
                  <a:srgbClr val="3557E0"/>
                </a:solidFill>
              </a:rPr>
              <a:t>)</a:t>
            </a:r>
            <a:r>
              <a:rPr lang="en-US" dirty="0">
                <a:solidFill>
                  <a:srgbClr val="FF0000"/>
                </a:solidFill>
              </a:rPr>
              <a:t> </a:t>
            </a:r>
            <a:r>
              <a:rPr lang="en-US" dirty="0">
                <a:solidFill>
                  <a:srgbClr val="3557E0"/>
                </a:solidFill>
              </a:rPr>
              <a:t>which points to the point object</a:t>
            </a:r>
          </a:p>
          <a:p>
            <a:pPr marL="1771650" lvl="3" indent="-457200">
              <a:buFont typeface="Arial" panose="020B0604020202020204" pitchFamily="34" charset="0"/>
              <a:buChar char="•"/>
            </a:pPr>
            <a:r>
              <a:rPr lang="en-US" dirty="0">
                <a:solidFill>
                  <a:srgbClr val="FF0000"/>
                </a:solidFill>
              </a:rPr>
              <a:t>his</a:t>
            </a:r>
            <a:r>
              <a:rPr lang="en-US" dirty="0">
                <a:solidFill>
                  <a:srgbClr val="3557E0"/>
                </a:solidFill>
              </a:rPr>
              <a:t> (marker)</a:t>
            </a:r>
          </a:p>
          <a:p>
            <a:pPr marL="1771650" lvl="3" indent="-457200">
              <a:buFont typeface="Arial" panose="020B0604020202020204" pitchFamily="34" charset="0"/>
              <a:buChar char="•"/>
            </a:pPr>
            <a:r>
              <a:rPr lang="en-US" dirty="0">
                <a:solidFill>
                  <a:srgbClr val="FF0000"/>
                </a:solidFill>
              </a:rPr>
              <a:t>cur</a:t>
            </a:r>
            <a:r>
              <a:rPr lang="en-US" dirty="0">
                <a:solidFill>
                  <a:srgbClr val="3557E0"/>
                </a:solidFill>
              </a:rPr>
              <a:t> (marker)</a:t>
            </a:r>
          </a:p>
          <a:p>
            <a:pPr marL="1771650" lvl="3" indent="-457200">
              <a:buFont typeface="Arial" panose="020B0604020202020204" pitchFamily="34" charset="0"/>
              <a:buChar char="•"/>
            </a:pPr>
            <a:r>
              <a:rPr lang="en-US" dirty="0" err="1">
                <a:solidFill>
                  <a:srgbClr val="FF0000"/>
                </a:solidFill>
              </a:rPr>
              <a:t>hisCollectCov</a:t>
            </a:r>
            <a:r>
              <a:rPr lang="en-US" dirty="0">
                <a:solidFill>
                  <a:srgbClr val="FF0000"/>
                </a:solidFill>
              </a:rPr>
              <a:t> </a:t>
            </a:r>
            <a:r>
              <a:rPr lang="en-US" dirty="0">
                <a:solidFill>
                  <a:srgbClr val="3557E0"/>
                </a:solidFill>
              </a:rPr>
              <a:t>(marker or number) for </a:t>
            </a:r>
            <a:r>
              <a:rPr lang="en-US" dirty="0" err="1">
                <a:solidFill>
                  <a:srgbClr val="3557E0"/>
                </a:solidFill>
              </a:rPr>
              <a:t>cov</a:t>
            </a:r>
            <a:r>
              <a:rPr lang="en-US" dirty="0">
                <a:solidFill>
                  <a:srgbClr val="3557E0"/>
                </a:solidFill>
              </a:rPr>
              <a:t> collection </a:t>
            </a:r>
            <a:r>
              <a:rPr lang="en-US" dirty="0">
                <a:solidFill>
                  <a:srgbClr val="FF0000"/>
                </a:solidFill>
              </a:rPr>
              <a:t>OR</a:t>
            </a:r>
          </a:p>
          <a:p>
            <a:pPr marL="1771650" lvl="3" indent="-457200">
              <a:buFont typeface="Arial" panose="020B0604020202020204" pitchFamily="34" charset="0"/>
              <a:buChar char="•"/>
            </a:pPr>
            <a:r>
              <a:rPr lang="en-US" dirty="0" err="1">
                <a:solidFill>
                  <a:srgbClr val="FF0000"/>
                </a:solidFill>
              </a:rPr>
              <a:t>hisCollectInterval</a:t>
            </a:r>
            <a:r>
              <a:rPr lang="en-US" dirty="0">
                <a:solidFill>
                  <a:srgbClr val="FF0000"/>
                </a:solidFill>
              </a:rPr>
              <a:t> </a:t>
            </a:r>
            <a:r>
              <a:rPr lang="en-US" dirty="0">
                <a:solidFill>
                  <a:srgbClr val="3557E0"/>
                </a:solidFill>
              </a:rPr>
              <a:t>(duration) for polling</a:t>
            </a:r>
          </a:p>
        </p:txBody>
      </p:sp>
      <p:sp>
        <p:nvSpPr>
          <p:cNvPr id="4" name="TextBox 3"/>
          <p:cNvSpPr txBox="1"/>
          <p:nvPr/>
        </p:nvSpPr>
        <p:spPr>
          <a:xfrm>
            <a:off x="10377487" y="5130755"/>
            <a:ext cx="2667000" cy="1809726"/>
          </a:xfrm>
          <a:prstGeom prst="rect">
            <a:avLst/>
          </a:prstGeom>
          <a:noFill/>
        </p:spPr>
        <p:txBody>
          <a:bodyPr wrap="square" rtlCol="0">
            <a:spAutoFit/>
          </a:bodyPr>
          <a:lstStyle/>
          <a:p>
            <a:pPr marL="0" lvl="3" indent="0"/>
            <a:r>
              <a:rPr lang="en-US" sz="2000" dirty="0">
                <a:solidFill>
                  <a:srgbClr val="00B050"/>
                </a:solidFill>
              </a:rPr>
              <a:t>Note: we recommend also using a </a:t>
            </a:r>
            <a:r>
              <a:rPr lang="en-US" sz="2000" dirty="0" err="1">
                <a:solidFill>
                  <a:srgbClr val="00B050"/>
                </a:solidFill>
              </a:rPr>
              <a:t>hisCollectInterval</a:t>
            </a:r>
            <a:r>
              <a:rPr lang="en-US" sz="2000" dirty="0">
                <a:solidFill>
                  <a:srgbClr val="00B050"/>
                </a:solidFill>
              </a:rPr>
              <a:t> of 24hr when using a </a:t>
            </a:r>
            <a:r>
              <a:rPr lang="en-US" sz="2000" dirty="0" err="1">
                <a:solidFill>
                  <a:srgbClr val="00B050"/>
                </a:solidFill>
              </a:rPr>
              <a:t>hisCollectCov</a:t>
            </a:r>
            <a:r>
              <a:rPr lang="en-US" sz="2000" dirty="0">
                <a:solidFill>
                  <a:srgbClr val="00B050"/>
                </a:solidFill>
              </a:rPr>
              <a:t> to catch faulty sensors.  </a:t>
            </a:r>
          </a:p>
        </p:txBody>
      </p:sp>
    </p:spTree>
    <p:extLst>
      <p:ext uri="{BB962C8B-B14F-4D97-AF65-F5344CB8AC3E}">
        <p14:creationId xmlns:p14="http://schemas.microsoft.com/office/powerpoint/2010/main" val="3259155578"/>
      </p:ext>
    </p:extLst>
  </p:cSld>
  <p:clrMapOvr>
    <a:masterClrMapping/>
  </p:clrMapOvr>
</p:sld>
</file>

<file path=ppt/theme/theme1.xml><?xml version="1.0" encoding="utf-8"?>
<a:theme xmlns:a="http://schemas.openxmlformats.org/drawingml/2006/main" name="templat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US"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US" sz="1800" b="0" i="0" u="none" strike="noStrike" cap="none" normalizeH="0" baseline="0" smtClean="0">
            <a:ln>
              <a:noFill/>
            </a:ln>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143892</TotalTime>
  <Words>836</Words>
  <Application>Microsoft Macintosh PowerPoint</Application>
  <PresentationFormat>Custom</PresentationFormat>
  <Paragraphs>105</Paragraphs>
  <Slides>12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 Unicode MS</vt:lpstr>
      <vt:lpstr>Arial</vt:lpstr>
      <vt:lpstr>Calibri</vt:lpstr>
      <vt:lpstr>Times New Roman</vt:lpstr>
      <vt:lpstr>template</vt:lpstr>
      <vt:lpstr>PowerPoint Presentation</vt:lpstr>
      <vt:lpstr>Disruptive Technologies</vt:lpstr>
      <vt:lpstr>Things that can be Monitored</vt:lpstr>
      <vt:lpstr>Disruptive Technologies API Set Up I</vt:lpstr>
      <vt:lpstr>Disruptive Technologies API Set Up II</vt:lpstr>
      <vt:lpstr>Disruptive Technologies Connector Tags in SkySpark</vt:lpstr>
      <vt:lpstr>Disruptive Technologies Connector</vt:lpstr>
      <vt:lpstr>Disruptive Technologies Functions</vt:lpstr>
      <vt:lpstr>Getting Data for Disruptive Technologies Points Manually or with Automated Jobs</vt:lpstr>
      <vt:lpstr>Basic Troubleshooting</vt:lpstr>
      <vt:lpstr>Getting Points via Code</vt:lpstr>
      <vt:lpstr>Getting History</vt:lpstr>
    </vt:vector>
  </TitlesOfParts>
  <Company>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Frank</dc:creator>
  <cp:lastModifiedBy>Microsoft Office User</cp:lastModifiedBy>
  <cp:revision>999</cp:revision>
  <cp:lastPrinted>1601-01-01T00:00:00Z</cp:lastPrinted>
  <dcterms:created xsi:type="dcterms:W3CDTF">2014-08-28T00:45:44Z</dcterms:created>
  <dcterms:modified xsi:type="dcterms:W3CDTF">2021-03-09T06:28:49Z</dcterms:modified>
</cp:coreProperties>
</file>