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427" r:id="rId2"/>
    <p:sldId id="440" r:id="rId3"/>
    <p:sldId id="490" r:id="rId4"/>
    <p:sldId id="465" r:id="rId5"/>
    <p:sldId id="473" r:id="rId6"/>
    <p:sldId id="474" r:id="rId7"/>
    <p:sldId id="475" r:id="rId8"/>
    <p:sldId id="476" r:id="rId9"/>
    <p:sldId id="477" r:id="rId10"/>
    <p:sldId id="478" r:id="rId11"/>
    <p:sldId id="479" r:id="rId12"/>
    <p:sldId id="480" r:id="rId13"/>
    <p:sldId id="481" r:id="rId14"/>
    <p:sldId id="439" r:id="rId15"/>
    <p:sldId id="441" r:id="rId16"/>
    <p:sldId id="463" r:id="rId17"/>
    <p:sldId id="428" r:id="rId18"/>
    <p:sldId id="483" r:id="rId19"/>
    <p:sldId id="438" r:id="rId20"/>
    <p:sldId id="468" r:id="rId21"/>
    <p:sldId id="469" r:id="rId22"/>
    <p:sldId id="484" r:id="rId23"/>
    <p:sldId id="471" r:id="rId24"/>
    <p:sldId id="434" r:id="rId25"/>
    <p:sldId id="482" r:id="rId26"/>
    <p:sldId id="467" r:id="rId27"/>
    <p:sldId id="435" r:id="rId28"/>
    <p:sldId id="472" r:id="rId29"/>
    <p:sldId id="444" r:id="rId30"/>
    <p:sldId id="464" r:id="rId31"/>
  </p:sldIdLst>
  <p:sldSz cx="13439775" cy="7559675"/>
  <p:notesSz cx="7772400" cy="10058400"/>
  <p:defaultTextStyle>
    <a:defPPr>
      <a:defRPr lang="en-US"/>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7E0"/>
    <a:srgbClr val="65B16E"/>
    <a:srgbClr val="4079E0"/>
    <a:srgbClr val="306091"/>
    <a:srgbClr val="EDEDED"/>
    <a:srgbClr val="FBFF61"/>
    <a:srgbClr val="FCF56A"/>
    <a:srgbClr val="BFDCB9"/>
    <a:srgbClr val="D48180"/>
    <a:srgbClr val="E4E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76" autoAdjust="0"/>
    <p:restoredTop sz="94839" autoAdjust="0"/>
  </p:normalViewPr>
  <p:slideViewPr>
    <p:cSldViewPr>
      <p:cViewPr varScale="1">
        <p:scale>
          <a:sx n="128" d="100"/>
          <a:sy n="128" d="100"/>
        </p:scale>
        <p:origin x="1648" y="16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534988" y="763588"/>
            <a:ext cx="6700837" cy="3770312"/>
          </a:xfrm>
          <a:prstGeom prst="rect">
            <a:avLst/>
          </a:prstGeom>
          <a:noFill/>
          <a:ln w="9525">
            <a:noFill/>
            <a:round/>
            <a:headEnd/>
            <a:tailEnd/>
          </a:ln>
          <a:effectLst/>
        </p:spPr>
      </p:sp>
      <p:sp>
        <p:nvSpPr>
          <p:cNvPr id="2050"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p>
        </p:txBody>
      </p:sp>
      <p:sp>
        <p:nvSpPr>
          <p:cNvPr id="2051"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CEECB734-5BA5-4DC8-AA53-F99A3D77BF9F}" type="slidenum">
              <a:rPr lang="en-US"/>
              <a:pPr/>
              <a:t>‹#›</a:t>
            </a:fld>
            <a:endParaRPr lang="en-US"/>
          </a:p>
        </p:txBody>
      </p:sp>
    </p:spTree>
    <p:extLst>
      <p:ext uri="{BB962C8B-B14F-4D97-AF65-F5344CB8AC3E}">
        <p14:creationId xmlns:p14="http://schemas.microsoft.com/office/powerpoint/2010/main" val="46152434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700837" cy="3770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CEECB734-5BA5-4DC8-AA53-F99A3D77BF9F}" type="slidenum">
              <a:rPr lang="en-US" smtClean="0"/>
              <a:pPr/>
              <a:t>14</a:t>
            </a:fld>
            <a:endParaRPr lang="en-US"/>
          </a:p>
        </p:txBody>
      </p:sp>
    </p:spTree>
    <p:extLst>
      <p:ext uri="{BB962C8B-B14F-4D97-AF65-F5344CB8AC3E}">
        <p14:creationId xmlns:p14="http://schemas.microsoft.com/office/powerpoint/2010/main" val="211519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700837" cy="3770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CEECB734-5BA5-4DC8-AA53-F99A3D77BF9F}" type="slidenum">
              <a:rPr lang="en-US" smtClean="0"/>
              <a:pPr/>
              <a:t>15</a:t>
            </a:fld>
            <a:endParaRPr lang="en-US"/>
          </a:p>
        </p:txBody>
      </p:sp>
    </p:spTree>
    <p:extLst>
      <p:ext uri="{BB962C8B-B14F-4D97-AF65-F5344CB8AC3E}">
        <p14:creationId xmlns:p14="http://schemas.microsoft.com/office/powerpoint/2010/main" val="309259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700837" cy="3770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CEECB734-5BA5-4DC8-AA53-F99A3D77BF9F}" type="slidenum">
              <a:rPr lang="en-US" smtClean="0"/>
              <a:pPr/>
              <a:t>16</a:t>
            </a:fld>
            <a:endParaRPr lang="en-US"/>
          </a:p>
        </p:txBody>
      </p:sp>
    </p:spTree>
    <p:extLst>
      <p:ext uri="{BB962C8B-B14F-4D97-AF65-F5344CB8AC3E}">
        <p14:creationId xmlns:p14="http://schemas.microsoft.com/office/powerpoint/2010/main" val="400268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700837" cy="3770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CEECB734-5BA5-4DC8-AA53-F99A3D77BF9F}" type="slidenum">
              <a:rPr lang="en-US" smtClean="0"/>
              <a:pPr/>
              <a:t>17</a:t>
            </a:fld>
            <a:endParaRPr lang="en-US"/>
          </a:p>
        </p:txBody>
      </p:sp>
    </p:spTree>
    <p:extLst>
      <p:ext uri="{BB962C8B-B14F-4D97-AF65-F5344CB8AC3E}">
        <p14:creationId xmlns:p14="http://schemas.microsoft.com/office/powerpoint/2010/main" val="74467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700837" cy="3770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CEECB734-5BA5-4DC8-AA53-F99A3D77BF9F}" type="slidenum">
              <a:rPr lang="en-US" smtClean="0"/>
              <a:pPr/>
              <a:t>18</a:t>
            </a:fld>
            <a:endParaRPr lang="en-US"/>
          </a:p>
        </p:txBody>
      </p:sp>
    </p:spTree>
    <p:extLst>
      <p:ext uri="{BB962C8B-B14F-4D97-AF65-F5344CB8AC3E}">
        <p14:creationId xmlns:p14="http://schemas.microsoft.com/office/powerpoint/2010/main" val="215899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700837" cy="3770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CEECB734-5BA5-4DC8-AA53-F99A3D77BF9F}" type="slidenum">
              <a:rPr lang="en-US" smtClean="0"/>
              <a:pPr/>
              <a:t>29</a:t>
            </a:fld>
            <a:endParaRPr lang="en-US"/>
          </a:p>
        </p:txBody>
      </p:sp>
    </p:spTree>
    <p:extLst>
      <p:ext uri="{BB962C8B-B14F-4D97-AF65-F5344CB8AC3E}">
        <p14:creationId xmlns:p14="http://schemas.microsoft.com/office/powerpoint/2010/main" val="406890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763588"/>
            <a:ext cx="6700837" cy="3770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CEECB734-5BA5-4DC8-AA53-F99A3D77BF9F}" type="slidenum">
              <a:rPr lang="en-US" smtClean="0"/>
              <a:pPr/>
              <a:t>30</a:t>
            </a:fld>
            <a:endParaRPr lang="en-US"/>
          </a:p>
        </p:txBody>
      </p:sp>
    </p:spTree>
    <p:extLst>
      <p:ext uri="{BB962C8B-B14F-4D97-AF65-F5344CB8AC3E}">
        <p14:creationId xmlns:p14="http://schemas.microsoft.com/office/powerpoint/2010/main" val="400545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455" y="2347914"/>
            <a:ext cx="11424867" cy="1620837"/>
          </a:xfrm>
        </p:spPr>
        <p:txBody>
          <a:bodyPr/>
          <a:lstStyle/>
          <a:p>
            <a:r>
              <a:rPr lang="en-US"/>
              <a:t>Click to edit Master title style</a:t>
            </a:r>
          </a:p>
        </p:txBody>
      </p:sp>
      <p:sp>
        <p:nvSpPr>
          <p:cNvPr id="3" name="Subtitle 2"/>
          <p:cNvSpPr>
            <a:spLocks noGrp="1"/>
          </p:cNvSpPr>
          <p:nvPr>
            <p:ph type="subTitle" idx="1"/>
          </p:nvPr>
        </p:nvSpPr>
        <p:spPr>
          <a:xfrm>
            <a:off x="2017026" y="4283075"/>
            <a:ext cx="9407842"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54BC0C1-5528-43AE-97DF-292E0B278A2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AB7595F-DB8E-4B8C-A9A3-D4715C26D7D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0133" y="301626"/>
            <a:ext cx="3022362" cy="6454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0932" y="301626"/>
            <a:ext cx="8866018" cy="645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E40BA94-F3C6-4E99-85B7-FEBEEAAD127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A0D1767-627C-491E-ACA3-F1A030805EB2}" type="slidenum">
              <a:rPr lang="en-US"/>
              <a:pPr/>
              <a:t>‹#›</a:t>
            </a:fld>
            <a:endParaRPr lang="en-US"/>
          </a:p>
        </p:txBody>
      </p:sp>
      <p:sp>
        <p:nvSpPr>
          <p:cNvPr id="7" name="AutoShape 3"/>
          <p:cNvSpPr>
            <a:spLocks noChangeArrowheads="1"/>
          </p:cNvSpPr>
          <p:nvPr userDrawn="1"/>
        </p:nvSpPr>
        <p:spPr bwMode="auto">
          <a:xfrm>
            <a:off x="0" y="1"/>
            <a:ext cx="13435542" cy="92075"/>
          </a:xfrm>
          <a:prstGeom prst="roundRect">
            <a:avLst>
              <a:gd name="adj" fmla="val 1722"/>
            </a:avLst>
          </a:prstGeom>
          <a:solidFill>
            <a:srgbClr val="306091"/>
          </a:solidFill>
          <a:ln w="9525">
            <a:noFill/>
            <a:round/>
            <a:headEnd/>
            <a:tailEnd/>
          </a:ln>
          <a:effectLst/>
        </p:spPr>
        <p:txBody>
          <a:bodyPr wrap="none" anchor="ctr"/>
          <a:lstStyle/>
          <a:p>
            <a:endParaRPr lang="en-US" dirty="0">
              <a:latin typeface="Calibri"/>
            </a:endParaRPr>
          </a:p>
        </p:txBody>
      </p:sp>
      <p:sp>
        <p:nvSpPr>
          <p:cNvPr id="8" name="AutoShape 5"/>
          <p:cNvSpPr>
            <a:spLocks noChangeArrowheads="1"/>
          </p:cNvSpPr>
          <p:nvPr userDrawn="1"/>
        </p:nvSpPr>
        <p:spPr bwMode="auto">
          <a:xfrm>
            <a:off x="1" y="7086601"/>
            <a:ext cx="13439775" cy="473075"/>
          </a:xfrm>
          <a:prstGeom prst="roundRect">
            <a:avLst>
              <a:gd name="adj" fmla="val 333"/>
            </a:avLst>
          </a:prstGeom>
          <a:solidFill>
            <a:srgbClr val="E6E6E6"/>
          </a:solidFill>
          <a:ln w="9525">
            <a:solidFill>
              <a:srgbClr val="999999"/>
            </a:solidFill>
            <a:round/>
            <a:headEnd/>
            <a:tailEnd/>
          </a:ln>
          <a:effectLst/>
        </p:spPr>
        <p:txBody>
          <a:bodyPr wrap="none" anchor="ctr"/>
          <a:lstStyle/>
          <a:p>
            <a:endParaRPr lang="en-US" dirty="0">
              <a:latin typeface="Calibri"/>
            </a:endParaRPr>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708478" y="7194550"/>
            <a:ext cx="1585259" cy="279400"/>
          </a:xfrm>
          <a:prstGeom prst="rect">
            <a:avLst/>
          </a:prstGeom>
          <a:noFill/>
          <a:ln w="9525">
            <a:noFill/>
            <a:round/>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483" y="4857751"/>
            <a:ext cx="114227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483" y="3203576"/>
            <a:ext cx="11422751"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675F0D0-B4E2-4D88-9CB1-839303E0AAE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0931" y="1768476"/>
            <a:ext cx="5943132"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17248" y="1768476"/>
            <a:ext cx="594524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3379F3D-E8EE-4F86-9FCB-309E6550E47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48" y="303214"/>
            <a:ext cx="12095798"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047" y="1692275"/>
            <a:ext cx="593678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3047" y="2397125"/>
            <a:ext cx="593678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7830" y="1692275"/>
            <a:ext cx="5941016"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27830" y="2397125"/>
            <a:ext cx="5941016"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48E0D1B4-678F-4805-AB5D-B3DC28A6F36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04D856A3-77F7-46B4-819C-8A76F9F954C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2B302B0B-9DA1-4326-9A47-77533AC78BC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047" y="301626"/>
            <a:ext cx="4421369"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271" y="301625"/>
            <a:ext cx="751357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047" y="1581151"/>
            <a:ext cx="4421369"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6CA8115-59EC-4BB4-9BD0-99F71946EE7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044" y="5291139"/>
            <a:ext cx="806386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044" y="674689"/>
            <a:ext cx="806386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635044" y="5916613"/>
            <a:ext cx="806386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F7DFA5C-703B-499A-8F55-EEDA89A566D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0932" y="301626"/>
            <a:ext cx="12091564"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US" dirty="0"/>
              <a:t>Click to edit the title text format</a:t>
            </a:r>
          </a:p>
        </p:txBody>
      </p:sp>
      <p:sp>
        <p:nvSpPr>
          <p:cNvPr id="1026" name="Rectangle 2"/>
          <p:cNvSpPr>
            <a:spLocks noGrp="1" noChangeArrowheads="1"/>
          </p:cNvSpPr>
          <p:nvPr>
            <p:ph type="body" idx="1"/>
          </p:nvPr>
        </p:nvSpPr>
        <p:spPr bwMode="auto">
          <a:xfrm>
            <a:off x="670932" y="1768476"/>
            <a:ext cx="12091564" cy="498792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US" dirty="0"/>
              <a:t>Click to edit the outline text format</a:t>
            </a:r>
          </a:p>
          <a:p>
            <a:pPr lvl="1"/>
            <a:r>
              <a:rPr lang="en-US" dirty="0"/>
              <a:t>Second Outline Level</a:t>
            </a:r>
          </a:p>
          <a:p>
            <a:pPr lvl="2"/>
            <a:r>
              <a:rPr lang="en-US" dirty="0"/>
              <a:t>Third Outline Level</a:t>
            </a:r>
          </a:p>
          <a:p>
            <a:pPr lvl="3"/>
            <a:r>
              <a:rPr lang="en-US" dirty="0"/>
              <a:t>Fourth Outline Level</a:t>
            </a:r>
          </a:p>
          <a:p>
            <a:pPr lvl="4"/>
            <a:r>
              <a:rPr lang="en-US" dirty="0"/>
              <a:t>Fifth Outline Level</a:t>
            </a:r>
          </a:p>
          <a:p>
            <a:pPr lvl="4"/>
            <a:r>
              <a:rPr lang="en-US" dirty="0"/>
              <a:t>Sixth Outline Level</a:t>
            </a:r>
          </a:p>
          <a:p>
            <a:pPr lvl="4"/>
            <a:r>
              <a:rPr lang="en-US" dirty="0"/>
              <a:t>Seventh Outline Level</a:t>
            </a:r>
          </a:p>
          <a:p>
            <a:pPr lvl="4"/>
            <a:r>
              <a:rPr lang="en-US" dirty="0"/>
              <a:t>Eighth Outline Level</a:t>
            </a:r>
          </a:p>
          <a:p>
            <a:pPr lvl="4"/>
            <a:r>
              <a:rPr lang="en-US" dirty="0"/>
              <a:t>Ninth Outline Level</a:t>
            </a:r>
          </a:p>
        </p:txBody>
      </p:sp>
      <p:sp>
        <p:nvSpPr>
          <p:cNvPr id="1027" name="Rectangle 3"/>
          <p:cNvSpPr>
            <a:spLocks noGrp="1" noChangeArrowheads="1"/>
          </p:cNvSpPr>
          <p:nvPr>
            <p:ph type="dt"/>
          </p:nvPr>
        </p:nvSpPr>
        <p:spPr bwMode="auto">
          <a:xfrm>
            <a:off x="670932" y="6886576"/>
            <a:ext cx="3128187"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defRPr>
            </a:lvl1pPr>
          </a:lstStyle>
          <a:p>
            <a:endParaRPr lang="en-US"/>
          </a:p>
        </p:txBody>
      </p:sp>
      <p:sp>
        <p:nvSpPr>
          <p:cNvPr id="1028" name="Rectangle 4"/>
          <p:cNvSpPr>
            <a:spLocks noGrp="1" noChangeArrowheads="1"/>
          </p:cNvSpPr>
          <p:nvPr>
            <p:ph type="ftr"/>
          </p:nvPr>
        </p:nvSpPr>
        <p:spPr bwMode="auto">
          <a:xfrm>
            <a:off x="4597038" y="6886576"/>
            <a:ext cx="4258398"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1029" name="Rectangle 5"/>
          <p:cNvSpPr>
            <a:spLocks noGrp="1" noChangeArrowheads="1"/>
          </p:cNvSpPr>
          <p:nvPr>
            <p:ph type="sldNum"/>
          </p:nvPr>
        </p:nvSpPr>
        <p:spPr bwMode="auto">
          <a:xfrm>
            <a:off x="9636426" y="6886576"/>
            <a:ext cx="3128187"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defRPr>
            </a:lvl1pPr>
          </a:lstStyle>
          <a:p>
            <a:fld id="{AD9CE5B1-5FE7-40A8-8271-E46B3C85CC7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Calibri"/>
          <a:ea typeface="+mj-ea"/>
          <a:cs typeface="+mj-cs"/>
        </a:defRPr>
      </a:lvl1pPr>
      <a:lvl2pPr marL="742950" indent="-285750" algn="ctr"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57200"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57200" rtl="0" eaLnBrk="1" fontAlgn="base" hangingPunct="1">
        <a:lnSpc>
          <a:spcPct val="93000"/>
        </a:lnSpc>
        <a:spcBef>
          <a:spcPct val="0"/>
        </a:spcBef>
        <a:spcAft>
          <a:spcPts val="1425"/>
        </a:spcAft>
        <a:buClr>
          <a:srgbClr val="000000"/>
        </a:buClr>
        <a:buSzPct val="100000"/>
        <a:buFont typeface="Times New Roman" pitchFamily="16" charset="0"/>
        <a:defRPr sz="3200">
          <a:solidFill>
            <a:srgbClr val="000000"/>
          </a:solidFill>
          <a:latin typeface="Calibri"/>
          <a:ea typeface="+mn-ea"/>
          <a:cs typeface="+mn-cs"/>
        </a:defRPr>
      </a:lvl1pPr>
      <a:lvl2pPr marL="742950" indent="-285750" algn="l" defTabSz="457200" rtl="0" eaLnBrk="1" fontAlgn="base" hangingPunct="1">
        <a:lnSpc>
          <a:spcPct val="93000"/>
        </a:lnSpc>
        <a:spcBef>
          <a:spcPct val="0"/>
        </a:spcBef>
        <a:spcAft>
          <a:spcPts val="1138"/>
        </a:spcAft>
        <a:buClr>
          <a:srgbClr val="000000"/>
        </a:buClr>
        <a:buSzPct val="100000"/>
        <a:buFont typeface="Times New Roman" pitchFamily="16" charset="0"/>
        <a:defRPr sz="2800">
          <a:solidFill>
            <a:srgbClr val="000000"/>
          </a:solidFill>
          <a:latin typeface="Calibri"/>
          <a:cs typeface="+mn-cs"/>
        </a:defRPr>
      </a:lvl2pPr>
      <a:lvl3pPr marL="1143000" indent="-228600" algn="l" defTabSz="457200" rtl="0" eaLnBrk="1" fontAlgn="base" hangingPunct="1">
        <a:lnSpc>
          <a:spcPct val="93000"/>
        </a:lnSpc>
        <a:spcBef>
          <a:spcPct val="0"/>
        </a:spcBef>
        <a:spcAft>
          <a:spcPts val="850"/>
        </a:spcAft>
        <a:buClr>
          <a:srgbClr val="000000"/>
        </a:buClr>
        <a:buSzPct val="100000"/>
        <a:buFont typeface="Times New Roman" pitchFamily="16" charset="0"/>
        <a:defRPr sz="2400">
          <a:solidFill>
            <a:srgbClr val="000000"/>
          </a:solidFill>
          <a:latin typeface="Calibri"/>
          <a:cs typeface="+mn-cs"/>
        </a:defRPr>
      </a:lvl3pPr>
      <a:lvl4pPr marL="1600200" indent="-228600" algn="l" defTabSz="457200" rtl="0" eaLnBrk="1" fontAlgn="base" hangingPunct="1">
        <a:lnSpc>
          <a:spcPct val="93000"/>
        </a:lnSpc>
        <a:spcBef>
          <a:spcPct val="0"/>
        </a:spcBef>
        <a:spcAft>
          <a:spcPts val="575"/>
        </a:spcAft>
        <a:buClr>
          <a:srgbClr val="000000"/>
        </a:buClr>
        <a:buSzPct val="100000"/>
        <a:buFont typeface="Times New Roman" pitchFamily="16" charset="0"/>
        <a:defRPr sz="2000">
          <a:solidFill>
            <a:srgbClr val="000000"/>
          </a:solidFill>
          <a:latin typeface="Calibri"/>
          <a:cs typeface="+mn-cs"/>
        </a:defRPr>
      </a:lvl4pPr>
      <a:lvl5pPr marL="20574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Calibri"/>
          <a:cs typeface="+mn-cs"/>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13.png"/><Relationship Id="rId4" Type="http://schemas.openxmlformats.org/officeDocument/2006/relationships/hyperlink" Target="https://rtpwlowpbas06.rti.ns/RTI_Main_Campus_WebApp_2022/Help/EngineeringHelp/en-US/14424177163.html#1477837927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863ECF-50A0-2248-860E-BDF86FC25CF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357687" y="1341437"/>
            <a:ext cx="4565643" cy="457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A33479A9-CBB4-7244-B893-B554E12A942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458793" y="122237"/>
            <a:ext cx="10584865"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F9E299A5-4C52-AB4A-96D9-85A88993C506}"/>
              </a:ext>
            </a:extLst>
          </p:cNvPr>
          <p:cNvSpPr>
            <a:spLocks noChangeArrowheads="1"/>
          </p:cNvSpPr>
          <p:nvPr/>
        </p:nvSpPr>
        <p:spPr bwMode="auto">
          <a:xfrm>
            <a:off x="623887" y="808037"/>
            <a:ext cx="5715000" cy="11695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5298C7"/>
                </a:solidFill>
                <a:effectLst/>
                <a:latin typeface="Calibri" panose="020F0502020204030204" pitchFamily="34" charset="0"/>
                <a:ea typeface="Times New Roman" panose="02020603050405020304" pitchFamily="18" charset="0"/>
                <a:cs typeface="Helvetica" pitchFamily="2" charset="0"/>
              </a:rPr>
              <a:t>Using the Web Service Interface</a:t>
            </a:r>
            <a:endParaRPr kumimoji="0" lang="en-US" altLang="en-US" sz="24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inherit"/>
                <a:ea typeface="Times New Roman" panose="02020603050405020304" pitchFamily="18" charset="0"/>
                <a:cs typeface="Helvetica" pitchFamily="2" charset="0"/>
              </a:rPr>
              <a:t>Deployment</a:t>
            </a:r>
            <a:endParaRPr kumimoji="0" lang="en-US" altLang="en-US" sz="24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ea typeface="Times New Roman" panose="02020603050405020304" pitchFamily="18" charset="0"/>
                <a:cs typeface="Helvetica" pitchFamily="2" charset="0"/>
              </a:rPr>
              <a:t>The Web Service Interface will be deployed as a self-hosted component. </a:t>
            </a: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 It’s an executable and can be commanded as any other IOWA manager.  </a:t>
            </a: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pic>
        <p:nvPicPr>
          <p:cNvPr id="6145" name="Picture 47">
            <a:extLst>
              <a:ext uri="{FF2B5EF4-FFF2-40B4-BE49-F238E27FC236}">
                <a16:creationId xmlns:a16="http://schemas.microsoft.com/office/drawing/2014/main" id="{F134C388-0423-0745-808A-34EE6F664C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41042" y="738415"/>
            <a:ext cx="5943600" cy="3009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00AE5B6-E1FC-3241-B6B0-D3852FE9D4FF}"/>
              </a:ext>
            </a:extLst>
          </p:cNvPr>
          <p:cNvSpPr>
            <a:spLocks noChangeArrowheads="1"/>
          </p:cNvSpPr>
          <p:nvPr/>
        </p:nvSpPr>
        <p:spPr bwMode="auto">
          <a:xfrm>
            <a:off x="471488" y="3748315"/>
            <a:ext cx="12344400" cy="36009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Communication Web API Server Part</a:t>
            </a:r>
            <a:endParaRPr kumimoji="0" lang="en-US" altLang="en-US" sz="2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Depending on the deployment, it is likely that in a production environment, the Web Service Interface (and system) will only be accessible through a reverse proxy</a:t>
            </a: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5298C7"/>
                </a:solidFill>
                <a:effectLst/>
                <a:latin typeface="Calibri" panose="020F0502020204030204" pitchFamily="34" charset="0"/>
                <a:ea typeface="Times New Roman" panose="02020603050405020304" pitchFamily="18" charset="0"/>
                <a:cs typeface="Helvetica" pitchFamily="2" charset="0"/>
              </a:rPr>
              <a:t>Secured Connection Between two Computers</a:t>
            </a:r>
            <a:endParaRPr kumimoji="0" lang="en-US" altLang="en-US" sz="2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A connection with certificates between IIS and WSI is always required if both applications do not run on the same server. In that case, the IIS-Server must use https to get a certificate confirmation from the connected server. In the SMC, select the option</a:t>
            </a: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 Secured</a:t>
            </a: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a:t>
            </a: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5298C7"/>
                </a:solidFill>
                <a:effectLst/>
                <a:latin typeface="Calibri" panose="020F0502020204030204" pitchFamily="34" charset="0"/>
                <a:ea typeface="Times New Roman" panose="02020603050405020304" pitchFamily="18" charset="0"/>
                <a:cs typeface="Helvetica" pitchFamily="2" charset="0"/>
              </a:rPr>
              <a:t>Secure Connection on one Computer</a:t>
            </a:r>
            <a:endParaRPr kumimoji="0" lang="en-US" altLang="en-US" sz="2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A connection without certificates between IIS and Web Service Interface can be established if both applications run on the same server using http.  In the SMC, select the option </a:t>
            </a: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Local</a:t>
            </a: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5298C7"/>
                </a:solidFill>
                <a:effectLst/>
                <a:latin typeface="Calibri" panose="020F0502020204030204" pitchFamily="34" charset="0"/>
                <a:ea typeface="Times New Roman" panose="02020603050405020304" pitchFamily="18" charset="0"/>
                <a:cs typeface="Helvetica" pitchFamily="2" charset="0"/>
              </a:rPr>
              <a:t>Web Services Settings during Project Modification</a:t>
            </a:r>
            <a:endParaRPr kumimoji="0" lang="en-US" altLang="en-US" sz="2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Once the WSI extension is added to the project, during the project modification you can configure the Web Services Settings for multiple WSI instances, including the instance name, the type of communication, web services port, and the host certificate.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361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A33479A9-CBB4-7244-B893-B554E12A942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814386" y="122237"/>
            <a:ext cx="10584865"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3B4156DF-D797-0240-94C0-4A8C8D014D09}"/>
              </a:ext>
            </a:extLst>
          </p:cNvPr>
          <p:cNvSpPr>
            <a:spLocks noChangeArrowheads="1"/>
          </p:cNvSpPr>
          <p:nvPr/>
        </p:nvSpPr>
        <p:spPr bwMode="auto">
          <a:xfrm>
            <a:off x="949850" y="824793"/>
            <a:ext cx="1186408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By default, one instance is configured, and you can click </a:t>
            </a: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Add</a:t>
            </a: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 to add a new WSI instance. The allowed maximum WSI instances to be added is 10.  </a:t>
            </a: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pic>
        <p:nvPicPr>
          <p:cNvPr id="7169" name="Picture 43">
            <a:extLst>
              <a:ext uri="{FF2B5EF4-FFF2-40B4-BE49-F238E27FC236}">
                <a16:creationId xmlns:a16="http://schemas.microsoft.com/office/drawing/2014/main" id="{7B9B779B-E268-2840-A0AD-D22B67FE05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9850" y="1354137"/>
            <a:ext cx="5943600" cy="1968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23286C3-2C41-DA4C-822F-B4B37C89BCA1}"/>
              </a:ext>
            </a:extLst>
          </p:cNvPr>
          <p:cNvSpPr>
            <a:spLocks noChangeArrowheads="1"/>
          </p:cNvSpPr>
          <p:nvPr/>
        </p:nvSpPr>
        <p:spPr bwMode="auto">
          <a:xfrm>
            <a:off x="938737" y="3445150"/>
            <a:ext cx="11707814"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lvl="1" indent="0" defTabSz="914400" eaLnBrk="0">
              <a:lnSpc>
                <a:spcPct val="100000"/>
              </a:lnSpc>
              <a:buClrTx/>
              <a:buSzTx/>
              <a:buFontTx/>
              <a:buChar char="•"/>
            </a:pP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Instance Name</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Change the default to modify the WSI instance name</a:t>
            </a:r>
            <a:endParaRPr kumimoji="0" lang="en-US" altLang="en-US" sz="1400" b="0" i="0" u="none" strike="noStrike" cap="none" normalizeH="0" baseline="0" dirty="0">
              <a:ln>
                <a:noFill/>
              </a:ln>
              <a:solidFill>
                <a:schemeClr val="tx1"/>
              </a:solidFill>
              <a:effectLst/>
            </a:endParaRPr>
          </a:p>
          <a:p>
            <a:pPr lvl="1" indent="0" defTabSz="914400" eaLnBrk="0">
              <a:lnSpc>
                <a:spcPct val="100000"/>
              </a:lnSpc>
              <a:buClrTx/>
              <a:buSzTx/>
              <a:buFontTx/>
              <a:buChar char="•"/>
            </a:pP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Communication</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Configure any of the following: </a:t>
            </a:r>
            <a:b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b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Secured</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(Recommended when working with remote IIS Server hosted on Client/FEP system).  When selected, allows you to enable secure communication by configuring the web services port and host certificate.  </a:t>
            </a:r>
            <a:b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b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Local:</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When selected allows you to set up local communication between Server and WSI</a:t>
            </a:r>
            <a:endParaRPr kumimoji="0" lang="en-US" altLang="en-US" sz="1400" b="0" i="0" u="none" strike="noStrike" cap="none" normalizeH="0" baseline="0" dirty="0">
              <a:ln>
                <a:noFill/>
              </a:ln>
              <a:solidFill>
                <a:schemeClr val="tx1"/>
              </a:solidFill>
              <a:effectLst/>
            </a:endParaRPr>
          </a:p>
          <a:p>
            <a:pPr lvl="1" indent="0" defTabSz="914400" eaLnBrk="0">
              <a:lnSpc>
                <a:spcPct val="100000"/>
              </a:lnSpc>
              <a:buClrTx/>
              <a:buSzTx/>
              <a:buFontTx/>
              <a:buChar char="•"/>
            </a:pP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Web Services Port</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Change the port number</a:t>
            </a:r>
            <a:endParaRPr kumimoji="0" lang="en-US" altLang="en-US" sz="1400" b="0" i="0" u="none" strike="noStrike" cap="none" normalizeH="0" baseline="0" dirty="0">
              <a:ln>
                <a:noFill/>
              </a:ln>
              <a:solidFill>
                <a:schemeClr val="tx1"/>
              </a:solidFill>
              <a:effectLst/>
            </a:endParaRPr>
          </a:p>
          <a:p>
            <a:pPr lvl="1" indent="0" defTabSz="914400" eaLnBrk="0">
              <a:lnSpc>
                <a:spcPct val="100000"/>
              </a:lnSpc>
              <a:buClrTx/>
              <a:buSzTx/>
              <a:buFontTx/>
              <a:buChar char="•"/>
            </a:pP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Host certificate</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Enabled only when you set the communication type as secured</a:t>
            </a:r>
            <a:endParaRPr kumimoji="0" lang="en-US" altLang="en-US" sz="1400" b="0" i="0" u="none" strike="noStrike" cap="none" normalizeH="0" baseline="0" dirty="0">
              <a:ln>
                <a:noFill/>
              </a:ln>
              <a:solidFill>
                <a:schemeClr val="tx1"/>
              </a:solidFill>
              <a:effectLst/>
            </a:endParaRPr>
          </a:p>
          <a:p>
            <a:pPr lvl="1" indent="0" defTabSz="914400" eaLnBrk="0">
              <a:lnSpc>
                <a:spcPct val="100000"/>
              </a:lnSpc>
              <a:buClrTx/>
              <a:buSzTx/>
              <a:buFontTx/>
              <a:buChar char="•"/>
            </a:pP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Add</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Adds a WSI instance</a:t>
            </a:r>
            <a:endParaRPr kumimoji="0" lang="en-US" altLang="en-US" sz="1400" b="0" i="0" u="none" strike="noStrike" cap="none" normalizeH="0" baseline="0" dirty="0">
              <a:ln>
                <a:noFill/>
              </a:ln>
              <a:solidFill>
                <a:schemeClr val="tx1"/>
              </a:solidFill>
              <a:effectLst/>
            </a:endParaRPr>
          </a:p>
          <a:p>
            <a:pPr lvl="1" indent="0" defTabSz="914400" eaLnBrk="0">
              <a:lnSpc>
                <a:spcPct val="100000"/>
              </a:lnSpc>
              <a:buClrTx/>
              <a:buSzTx/>
              <a:buFontTx/>
              <a:buChar char="•"/>
            </a:pP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Remove</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Removes a WSI instance</a:t>
            </a:r>
            <a:endParaRPr kumimoji="0" lang="en-US" altLang="en-US" sz="1400" b="0" i="0" u="none" strike="noStrike" cap="none" normalizeH="0" baseline="0" dirty="0">
              <a:ln>
                <a:noFill/>
              </a:ln>
              <a:solidFill>
                <a:schemeClr val="tx1"/>
              </a:solidFill>
              <a:effectLst/>
            </a:endParaRPr>
          </a:p>
          <a:p>
            <a:pPr lvl="1" indent="0" defTabSz="914400" eaLnBrk="0">
              <a:lnSpc>
                <a:spcPct val="100000"/>
              </a:lnSpc>
              <a:buClrTx/>
              <a:buSzTx/>
              <a:buFontTx/>
              <a:buChar char="•"/>
            </a:pP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Directory Access</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Creates a folder access to save the directories file in </a:t>
            </a:r>
            <a:r>
              <a:rPr kumimoji="0" lang="en-US" altLang="en-US" sz="1600" b="1" i="0" u="none" strike="noStrike" cap="none" normalizeH="0" baseline="0" dirty="0" err="1">
                <a:ln>
                  <a:noFill/>
                </a:ln>
                <a:solidFill>
                  <a:srgbClr val="333333"/>
                </a:solidFill>
                <a:effectLst/>
                <a:latin typeface="Calibri" panose="020F0502020204030204" pitchFamily="34" charset="0"/>
                <a:ea typeface="Calibri" panose="020F0502020204030204" pitchFamily="34" charset="0"/>
                <a:cs typeface="Helvetica" pitchFamily="2" charset="0"/>
              </a:rPr>
              <a:t>GMSProjects</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folder</a:t>
            </a:r>
            <a:endParaRPr kumimoji="0" lang="en-US" altLang="en-US"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358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A33479A9-CBB4-7244-B893-B554E12A942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24429" y="92612"/>
            <a:ext cx="10584865" cy="609600"/>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39">
            <a:extLst>
              <a:ext uri="{FF2B5EF4-FFF2-40B4-BE49-F238E27FC236}">
                <a16:creationId xmlns:a16="http://schemas.microsoft.com/office/drawing/2014/main" id="{ED552340-1D6A-8243-9076-A35D1AC964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4885" y="3921694"/>
            <a:ext cx="8534401" cy="24618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3D7AFAB6-B91D-D147-9F70-57AA3C401CDB}"/>
              </a:ext>
            </a:extLst>
          </p:cNvPr>
          <p:cNvSpPr>
            <a:spLocks noChangeArrowheads="1"/>
          </p:cNvSpPr>
          <p:nvPr/>
        </p:nvSpPr>
        <p:spPr bwMode="auto">
          <a:xfrm>
            <a:off x="837140" y="702212"/>
            <a:ext cx="6821163" cy="6771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5298C7"/>
                </a:solidFill>
                <a:effectLst/>
                <a:latin typeface="Calibri" panose="020F0502020204030204" pitchFamily="34" charset="0"/>
                <a:ea typeface="Times New Roman" panose="02020603050405020304" pitchFamily="18" charset="0"/>
                <a:cs typeface="Helvetica" pitchFamily="2" charset="0"/>
              </a:rPr>
              <a:t>Web Services Application Creation and Modification</a:t>
            </a:r>
            <a:endParaRPr kumimoji="0" lang="en-US" altLang="en-US" sz="24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In the SMC tree, when you select </a:t>
            </a: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Websites &gt; [Website name]</a:t>
            </a: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 click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E3E579B7-BEE3-8843-8F85-5F817EB8F075}"/>
              </a:ext>
            </a:extLst>
          </p:cNvPr>
          <p:cNvSpPr>
            <a:spLocks noChangeArrowheads="1"/>
          </p:cNvSpPr>
          <p:nvPr/>
        </p:nvSpPr>
        <p:spPr bwMode="auto">
          <a:xfrm>
            <a:off x="851427" y="1341437"/>
            <a:ext cx="10740120"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and select </a:t>
            </a: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Create Web Services Application</a:t>
            </a: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 you can create and configure web services application using the following expanders: </a:t>
            </a: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Server Information Expander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This expander by default displays the Server name where you are creating the web services application.  You cannot change it.</a:t>
            </a:r>
            <a:r>
              <a:rPr lang="en-US" altLang="en-US" sz="3600" dirty="0">
                <a:latin typeface="Arial" panose="020B0604020202020204" pitchFamily="34" charset="0"/>
                <a:ea typeface="Times New Roman" panose="02020603050405020304" pitchFamily="18" charset="0"/>
                <a:cs typeface="Helvetica" pitchFamily="2" charset="0"/>
              </a:rPr>
              <a:t>  </a:t>
            </a:r>
            <a:endPar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endParaRPr>
          </a:p>
        </p:txBody>
      </p:sp>
      <p:sp>
        <p:nvSpPr>
          <p:cNvPr id="5" name="Rectangle 6">
            <a:extLst>
              <a:ext uri="{FF2B5EF4-FFF2-40B4-BE49-F238E27FC236}">
                <a16:creationId xmlns:a16="http://schemas.microsoft.com/office/drawing/2014/main" id="{F6F56F9C-9869-224F-87B2-1FA753C6D2E0}"/>
              </a:ext>
            </a:extLst>
          </p:cNvPr>
          <p:cNvSpPr>
            <a:spLocks noChangeArrowheads="1"/>
          </p:cNvSpPr>
          <p:nvPr/>
        </p:nvSpPr>
        <p:spPr bwMode="auto">
          <a:xfrm>
            <a:off x="851427" y="3324997"/>
            <a:ext cx="8892178"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Project Information: Web Services Communication Expander</a:t>
            </a: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This expander allows you to select and link a WSI instance of a Server project to the web services application.</a:t>
            </a: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6" name="Rectangle 7">
            <a:extLst>
              <a:ext uri="{FF2B5EF4-FFF2-40B4-BE49-F238E27FC236}">
                <a16:creationId xmlns:a16="http://schemas.microsoft.com/office/drawing/2014/main" id="{A29C99CD-811C-1A45-A3D3-ACB7A23C1D52}"/>
              </a:ext>
            </a:extLst>
          </p:cNvPr>
          <p:cNvSpPr>
            <a:spLocks noChangeArrowheads="1"/>
          </p:cNvSpPr>
          <p:nvPr/>
        </p:nvSpPr>
        <p:spPr bwMode="auto">
          <a:xfrm>
            <a:off x="868360" y="6457017"/>
            <a:ext cx="9918100"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Web Application Details Expander</a:t>
            </a:r>
            <a:endPar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This expander allows you to configure the web services application details including the </a:t>
            </a: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Name</a:t>
            </a: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 </a:t>
            </a: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Path</a:t>
            </a: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 </a:t>
            </a: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User</a:t>
            </a: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 and </a:t>
            </a: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Password</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1" name="Picture 41">
            <a:extLst>
              <a:ext uri="{FF2B5EF4-FFF2-40B4-BE49-F238E27FC236}">
                <a16:creationId xmlns:a16="http://schemas.microsoft.com/office/drawing/2014/main" id="{DDE6054D-010B-C748-819E-AE0521B3ABD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38887" y="1159412"/>
            <a:ext cx="215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0">
            <a:extLst>
              <a:ext uri="{FF2B5EF4-FFF2-40B4-BE49-F238E27FC236}">
                <a16:creationId xmlns:a16="http://schemas.microsoft.com/office/drawing/2014/main" id="{1F6EA153-572B-074E-9148-4CE4E74E416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4885" y="2371574"/>
            <a:ext cx="12112184" cy="87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808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A33479A9-CBB4-7244-B893-B554E12A942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63587" y="122237"/>
            <a:ext cx="10584865" cy="6096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8">
            <a:extLst>
              <a:ext uri="{FF2B5EF4-FFF2-40B4-BE49-F238E27FC236}">
                <a16:creationId xmlns:a16="http://schemas.microsoft.com/office/drawing/2014/main" id="{DDF30D06-A9FC-8342-BE0A-46685B1A392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8687" y="787399"/>
            <a:ext cx="10820400" cy="12022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C630878B-535A-DD4A-A7AB-315066E8D128}"/>
              </a:ext>
            </a:extLst>
          </p:cNvPr>
          <p:cNvSpPr>
            <a:spLocks noChangeArrowheads="1"/>
          </p:cNvSpPr>
          <p:nvPr/>
        </p:nvSpPr>
        <p:spPr bwMode="auto">
          <a:xfrm>
            <a:off x="0" y="0"/>
            <a:ext cx="1343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a:extLst>
              <a:ext uri="{FF2B5EF4-FFF2-40B4-BE49-F238E27FC236}">
                <a16:creationId xmlns:a16="http://schemas.microsoft.com/office/drawing/2014/main" id="{D5BA2B2E-2874-3744-8061-380D8C302626}"/>
              </a:ext>
            </a:extLst>
          </p:cNvPr>
          <p:cNvSpPr>
            <a:spLocks noChangeArrowheads="1"/>
          </p:cNvSpPr>
          <p:nvPr/>
        </p:nvSpPr>
        <p:spPr bwMode="auto">
          <a:xfrm>
            <a:off x="814385" y="1895465"/>
            <a:ext cx="12306302" cy="440120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Name</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Type the name</a:t>
            </a:r>
            <a:b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b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Following special characters are not permitted in the web services application name: </a:t>
            </a:r>
            <a:b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b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 '?', ';', ':', '@', '&amp;', '=', '+', '$', ',', '|', ' " ', '&lt;', '&gt;'.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Path</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Browse for the location on the disk where you want to store the web services application.  The default is </a:t>
            </a: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[installation drive:]\[installation folder]\[Websites folder]\[Website name]</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a:t>
            </a:r>
            <a:b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b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Following special characters are not permitted in the web services application path: </a:t>
            </a:r>
            <a:b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b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a:t>
            </a:r>
            <a:r>
              <a:rPr kumimoji="0" lang="en-US" altLang="en-US" sz="1600" b="0" i="0" u="none" strike="noStrike" cap="none" normalizeH="0" baseline="0" dirty="0" err="1">
                <a:ln>
                  <a:noFill/>
                </a:ln>
                <a:solidFill>
                  <a:srgbClr val="333333"/>
                </a:solidFill>
                <a:effectLst/>
                <a:latin typeface="Calibri" panose="020F0502020204030204" pitchFamily="34" charset="0"/>
                <a:ea typeface="Calibri" panose="020F0502020204030204" pitchFamily="34" charset="0"/>
                <a:cs typeface="Helvetica" pitchFamily="2" charset="0"/>
              </a:rPr>
              <a:t>ä</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a:t>
            </a:r>
            <a:r>
              <a:rPr kumimoji="0" lang="en-US" altLang="en-US" sz="1600" b="0" i="0" u="none" strike="noStrike" cap="none" normalizeH="0" baseline="0" dirty="0" err="1">
                <a:ln>
                  <a:noFill/>
                </a:ln>
                <a:solidFill>
                  <a:srgbClr val="333333"/>
                </a:solidFill>
                <a:effectLst/>
                <a:latin typeface="Calibri" panose="020F0502020204030204" pitchFamily="34" charset="0"/>
                <a:ea typeface="Calibri" panose="020F0502020204030204" pitchFamily="34" charset="0"/>
                <a:cs typeface="Helvetica" pitchFamily="2" charset="0"/>
              </a:rPr>
              <a:t>ö</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a:t>
            </a:r>
            <a:r>
              <a:rPr kumimoji="0" lang="en-US" altLang="en-US" sz="1600" b="0" i="0" u="none" strike="noStrike" cap="none" normalizeH="0" baseline="0" dirty="0" err="1">
                <a:ln>
                  <a:noFill/>
                </a:ln>
                <a:solidFill>
                  <a:srgbClr val="333333"/>
                </a:solidFill>
                <a:effectLst/>
                <a:latin typeface="Calibri" panose="020F0502020204030204" pitchFamily="34" charset="0"/>
                <a:ea typeface="Calibri" panose="020F0502020204030204" pitchFamily="34" charset="0"/>
                <a:cs typeface="Helvetica" pitchFamily="2" charset="0"/>
              </a:rPr>
              <a:t>ü</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 '@', '&amp;', '&lt;', '&gt;', '{', '}', '[', ']', '(', ')', ';', ':', '=', '^', '|', '*', '!',</a:t>
            </a:r>
            <a:b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b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 '?', ',', '\'', '"', '\t', ‘\\', '+' .</a:t>
            </a:r>
            <a:endParaRPr kumimoji="0" lang="en-US" altLang="en-US" sz="1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2" charset="2"/>
              <a:buChar char=""/>
              <a:tabLst/>
            </a:pP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For path specifications, consider case sensitivity and do not use blanks.  </a:t>
            </a:r>
            <a:endParaRPr kumimoji="0" lang="en-US" altLang="en-US" sz="1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Pct val="100000"/>
              <a:buFont typeface="Symbol" pitchFamily="2" charset="2"/>
              <a:buChar char=""/>
              <a:tabLst/>
            </a:pP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Names must start with a letter and only allow letters, numbers and underscore ("_")</a:t>
            </a:r>
          </a:p>
          <a:p>
            <a:pPr marL="457200" marR="0" lvl="1" indent="0" algn="l" defTabSz="914400" rtl="0" eaLnBrk="0" fontAlgn="base" latinLnBrk="0" hangingPunct="0">
              <a:lnSpc>
                <a:spcPct val="100000"/>
              </a:lnSpc>
              <a:spcBef>
                <a:spcPct val="0"/>
              </a:spcBef>
              <a:spcAft>
                <a:spcPct val="0"/>
              </a:spcAft>
              <a:buClrTx/>
              <a:buSzPct val="100000"/>
              <a:buFont typeface="Symbol" pitchFamily="2" charset="2"/>
              <a:buChar char=""/>
              <a:tabLst/>
            </a:pPr>
            <a:endParaRPr kumimoji="0" lang="en-US" altLang="en-US" sz="1400" b="0" i="0" u="none" strike="noStrike" cap="none" normalizeH="0" baseline="0" dirty="0">
              <a:ln>
                <a:noFill/>
              </a:ln>
              <a:solidFill>
                <a:schemeClr val="tx1"/>
              </a:solidFill>
              <a:effectLst/>
            </a:endParaRPr>
          </a:p>
          <a:p>
            <a:pPr marL="465138" lvl="1" indent="109538" defTabSz="914400" eaLnBrk="0">
              <a:lnSpc>
                <a:spcPct val="100000"/>
              </a:lnSpc>
              <a:buClrTx/>
              <a:buSzTx/>
              <a:buFontTx/>
              <a:buChar char="•"/>
              <a:tabLst>
                <a:tab pos="565150" algn="l"/>
              </a:tabLst>
            </a:pP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User</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Browse and select a web services application user using the </a:t>
            </a:r>
            <a:r>
              <a:rPr kumimoji="0" lang="en-US" altLang="en-US" sz="1600" b="0" i="0" u="sng" strike="noStrike" cap="none" normalizeH="0" baseline="0" dirty="0">
                <a:ln>
                  <a:noFill/>
                </a:ln>
                <a:solidFill>
                  <a:srgbClr val="008ACE"/>
                </a:solidFill>
                <a:effectLst/>
                <a:latin typeface="Calibri" panose="020F0502020204030204" pitchFamily="34" charset="0"/>
                <a:ea typeface="Calibri" panose="020F0502020204030204" pitchFamily="34" charset="0"/>
                <a:cs typeface="Helvetica" pitchFamily="2" charset="0"/>
                <a:hlinkClick r:id="rId4"/>
              </a:rPr>
              <a:t>Select User</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dialog box</a:t>
            </a:r>
          </a:p>
          <a:p>
            <a:pPr marL="0" marR="0" lvl="0" indent="0" algn="l" defTabSz="914400" rtl="0" eaLnBrk="0" fontAlgn="base" latinLnBrk="0" hangingPunct="0">
              <a:lnSpc>
                <a:spcPct val="100000"/>
              </a:lnSpc>
              <a:spcBef>
                <a:spcPct val="0"/>
              </a:spcBef>
              <a:spcAft>
                <a:spcPct val="0"/>
              </a:spcAft>
              <a:buClrTx/>
              <a:buSzTx/>
              <a:tabLst/>
            </a:pPr>
            <a:b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b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NOTE 1:</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The web services application user should be a member of IIS_IUSRS group. If you select a user who is not a member of the IIS_IUSRS group, the SMC prompts you to add the user to that group.  </a:t>
            </a:r>
            <a:b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b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NOTE 2:</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You can create a web services application with a user different from the website user.  </a:t>
            </a:r>
            <a:b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b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NOTE 3:</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The user must also have </a:t>
            </a: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Allow log on locally</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as Service right set.  </a:t>
            </a:r>
            <a:endParaRPr kumimoji="0" lang="en-US" altLang="en-US" sz="1400" b="0" i="0" u="none" strike="noStrike" cap="none" normalizeH="0" baseline="0" dirty="0">
              <a:ln>
                <a:noFill/>
              </a:ln>
              <a:solidFill>
                <a:schemeClr val="tx1"/>
              </a:solidFill>
              <a:effectLst/>
            </a:endParaRPr>
          </a:p>
          <a:p>
            <a:pPr lvl="1" indent="0" defTabSz="914400" eaLnBrk="0">
              <a:lnSpc>
                <a:spcPct val="100000"/>
              </a:lnSpc>
              <a:buClrTx/>
              <a:buSzTx/>
              <a:buFontTx/>
              <a:buChar char="•"/>
            </a:pPr>
            <a:r>
              <a:rPr kumimoji="0" lang="en-US" altLang="en-US" sz="1600" b="1"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Password</a:t>
            </a:r>
            <a:r>
              <a:rPr kumimoji="0" lang="en-US" altLang="en-US" sz="1600"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 Type the password</a:t>
            </a:r>
            <a:endParaRPr kumimoji="0" lang="en-US" altLang="en-US" sz="1400" b="0" i="0" u="none" strike="noStrike" cap="none" normalizeH="0" baseline="0" dirty="0">
              <a:ln>
                <a:noFill/>
              </a:ln>
              <a:solidFill>
                <a:schemeClr val="tx1"/>
              </a:solidFill>
              <a:effectLst/>
            </a:endParaRPr>
          </a:p>
        </p:txBody>
      </p:sp>
      <p:sp>
        <p:nvSpPr>
          <p:cNvPr id="5" name="Rectangle 6">
            <a:extLst>
              <a:ext uri="{FF2B5EF4-FFF2-40B4-BE49-F238E27FC236}">
                <a16:creationId xmlns:a16="http://schemas.microsoft.com/office/drawing/2014/main" id="{C65041D8-074D-1547-A7CC-BAB7167651AD}"/>
              </a:ext>
            </a:extLst>
          </p:cNvPr>
          <p:cNvSpPr>
            <a:spLocks noChangeArrowheads="1"/>
          </p:cNvSpPr>
          <p:nvPr/>
        </p:nvSpPr>
        <p:spPr bwMode="auto">
          <a:xfrm>
            <a:off x="814386" y="6341939"/>
            <a:ext cx="5389617"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NOTE:</a:t>
            </a:r>
            <a:b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b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Once the web services application is created, if you click </a:t>
            </a:r>
            <a:r>
              <a:rPr kumimoji="0" lang="en-US" altLang="en-US" sz="1400" b="1"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Edit</a:t>
            </a: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      ,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6B07F1B6-4388-AC4D-B9E9-753D09C34CD6}"/>
              </a:ext>
            </a:extLst>
          </p:cNvPr>
          <p:cNvSpPr>
            <a:spLocks noChangeArrowheads="1"/>
          </p:cNvSpPr>
          <p:nvPr/>
        </p:nvSpPr>
        <p:spPr bwMode="auto">
          <a:xfrm>
            <a:off x="814386" y="6914217"/>
            <a:ext cx="12077701"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Helvetica" pitchFamily="2" charset="0"/>
              </a:rPr>
              <a:t>you can modify the linked project.  In case of an upgrade, of web application, if linked project is not upgraded then a message stating "Project needs to be upgraded before upgrading [web application]" displays.  </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1" name="Picture 36">
            <a:extLst>
              <a:ext uri="{FF2B5EF4-FFF2-40B4-BE49-F238E27FC236}">
                <a16:creationId xmlns:a16="http://schemas.microsoft.com/office/drawing/2014/main" id="{BA33B935-F8E0-D94C-AB00-8E04101D17F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7894" y="6599237"/>
            <a:ext cx="215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7">
            <a:extLst>
              <a:ext uri="{FF2B5EF4-FFF2-40B4-BE49-F238E27FC236}">
                <a16:creationId xmlns:a16="http://schemas.microsoft.com/office/drawing/2014/main" id="{01C18AAD-9A72-2A43-AD15-BA282F7D998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8687" y="6087939"/>
            <a:ext cx="254000" cy="25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154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7" y="274637"/>
            <a:ext cx="12344400" cy="762000"/>
          </a:xfrm>
        </p:spPr>
        <p:txBody>
          <a:bodyPr/>
          <a:lstStyle/>
          <a:p>
            <a:pPr algn="l"/>
            <a:r>
              <a:rPr lang="en-US" b="1" dirty="0" err="1">
                <a:solidFill>
                  <a:srgbClr val="306091"/>
                </a:solidFill>
              </a:rPr>
              <a:t>Desigo</a:t>
            </a:r>
            <a:r>
              <a:rPr lang="en-US" b="1" dirty="0">
                <a:solidFill>
                  <a:srgbClr val="306091"/>
                </a:solidFill>
              </a:rPr>
              <a:t> Connectors in SkySpark</a:t>
            </a:r>
          </a:p>
        </p:txBody>
      </p:sp>
      <p:sp>
        <p:nvSpPr>
          <p:cNvPr id="3" name="Content Placeholder 2"/>
          <p:cNvSpPr>
            <a:spLocks noGrp="1"/>
          </p:cNvSpPr>
          <p:nvPr>
            <p:ph idx="4294967295"/>
          </p:nvPr>
        </p:nvSpPr>
        <p:spPr>
          <a:xfrm>
            <a:off x="547687" y="1112837"/>
            <a:ext cx="12344400" cy="5943600"/>
          </a:xfrm>
        </p:spPr>
        <p:txBody>
          <a:bodyPr/>
          <a:lstStyle/>
          <a:p>
            <a:pPr marL="514350" indent="-457200">
              <a:buFont typeface="Arial" panose="020B0604020202020204" pitchFamily="34" charset="0"/>
              <a:buChar char="•"/>
            </a:pPr>
            <a:r>
              <a:rPr lang="en-US" sz="2800" dirty="0">
                <a:solidFill>
                  <a:srgbClr val="3557E0"/>
                </a:solidFill>
                <a:ea typeface="+mn-ea"/>
              </a:rPr>
              <a:t>Creating a </a:t>
            </a:r>
            <a:r>
              <a:rPr lang="en-US" sz="2800" dirty="0" err="1">
                <a:solidFill>
                  <a:srgbClr val="3557E0"/>
                </a:solidFill>
                <a:ea typeface="+mn-ea"/>
              </a:rPr>
              <a:t>Desigo</a:t>
            </a:r>
            <a:r>
              <a:rPr lang="en-US" sz="2800" dirty="0">
                <a:solidFill>
                  <a:srgbClr val="3557E0"/>
                </a:solidFill>
                <a:ea typeface="+mn-ea"/>
              </a:rPr>
              <a:t> connector:  </a:t>
            </a:r>
          </a:p>
          <a:p>
            <a:pPr marL="914400" lvl="1" indent="-457200">
              <a:buFont typeface="Arial" panose="020B0604020202020204" pitchFamily="34" charset="0"/>
              <a:buChar char="•"/>
            </a:pPr>
            <a:r>
              <a:rPr lang="en-US" sz="2400" dirty="0">
                <a:solidFill>
                  <a:srgbClr val="FF0000"/>
                </a:solidFill>
                <a:ea typeface="+mn-ea"/>
              </a:rPr>
              <a:t>dis</a:t>
            </a:r>
            <a:r>
              <a:rPr lang="en-US" sz="2400" dirty="0">
                <a:solidFill>
                  <a:srgbClr val="3557E0"/>
                </a:solidFill>
                <a:ea typeface="+mn-ea"/>
              </a:rPr>
              <a:t>: Any Readable Name</a:t>
            </a:r>
          </a:p>
          <a:p>
            <a:pPr marL="914400" lvl="1" indent="-457200">
              <a:buFont typeface="Arial" panose="020B0604020202020204" pitchFamily="34" charset="0"/>
              <a:buChar char="•"/>
            </a:pPr>
            <a:r>
              <a:rPr lang="en-US" sz="2400" dirty="0" err="1">
                <a:solidFill>
                  <a:srgbClr val="FF0000"/>
                </a:solidFill>
                <a:ea typeface="+mn-ea"/>
              </a:rPr>
              <a:t>uri</a:t>
            </a:r>
            <a:r>
              <a:rPr lang="en-US" sz="2400" dirty="0">
                <a:solidFill>
                  <a:srgbClr val="3557E0"/>
                </a:solidFill>
                <a:ea typeface="+mn-ea"/>
              </a:rPr>
              <a:t>: `http://host/</a:t>
            </a:r>
            <a:r>
              <a:rPr lang="en-US" sz="2400" dirty="0" err="1">
                <a:solidFill>
                  <a:srgbClr val="3557E0"/>
                </a:solidFill>
                <a:ea typeface="+mn-ea"/>
              </a:rPr>
              <a:t>xyz</a:t>
            </a:r>
            <a:r>
              <a:rPr lang="en-US" sz="2400" dirty="0">
                <a:solidFill>
                  <a:srgbClr val="3557E0"/>
                </a:solidFill>
                <a:ea typeface="+mn-ea"/>
              </a:rPr>
              <a:t>/</a:t>
            </a:r>
            <a:r>
              <a:rPr lang="en-US" sz="2400" dirty="0" err="1">
                <a:solidFill>
                  <a:srgbClr val="3557E0"/>
                </a:solidFill>
                <a:ea typeface="+mn-ea"/>
              </a:rPr>
              <a:t>api</a:t>
            </a:r>
            <a:r>
              <a:rPr lang="en-US" sz="2400" dirty="0">
                <a:solidFill>
                  <a:srgbClr val="3557E0"/>
                </a:solidFill>
                <a:ea typeface="+mn-ea"/>
              </a:rPr>
              <a:t>/` </a:t>
            </a:r>
            <a:r>
              <a:rPr lang="en-US" sz="2400" dirty="0" err="1">
                <a:solidFill>
                  <a:srgbClr val="3557E0"/>
                </a:solidFill>
                <a:ea typeface="+mn-ea"/>
              </a:rPr>
              <a:t>ie</a:t>
            </a:r>
            <a:r>
              <a:rPr lang="en-US" sz="2400" dirty="0">
                <a:solidFill>
                  <a:srgbClr val="3557E0"/>
                </a:solidFill>
                <a:ea typeface="+mn-ea"/>
              </a:rPr>
              <a:t> `https://</a:t>
            </a:r>
            <a:r>
              <a:rPr lang="en-US" sz="2400" dirty="0" err="1">
                <a:solidFill>
                  <a:srgbClr val="3557E0"/>
                </a:solidFill>
                <a:ea typeface="+mn-ea"/>
              </a:rPr>
              <a:t>desigo.net</a:t>
            </a:r>
            <a:r>
              <a:rPr lang="en-US" sz="2400" dirty="0">
                <a:solidFill>
                  <a:srgbClr val="3557E0"/>
                </a:solidFill>
                <a:ea typeface="+mn-ea"/>
              </a:rPr>
              <a:t>/proc/</a:t>
            </a:r>
            <a:r>
              <a:rPr lang="en-US" sz="2400" dirty="0" err="1">
                <a:solidFill>
                  <a:srgbClr val="3557E0"/>
                </a:solidFill>
                <a:ea typeface="+mn-ea"/>
              </a:rPr>
              <a:t>api</a:t>
            </a:r>
            <a:r>
              <a:rPr lang="en-US" sz="2400" dirty="0">
                <a:solidFill>
                  <a:srgbClr val="3557E0"/>
                </a:solidFill>
                <a:ea typeface="+mn-ea"/>
              </a:rPr>
              <a:t>/`</a:t>
            </a:r>
          </a:p>
          <a:p>
            <a:pPr marL="914400" lvl="1" indent="-457200">
              <a:buFont typeface="Arial" panose="020B0604020202020204" pitchFamily="34" charset="0"/>
              <a:buChar char="•"/>
            </a:pPr>
            <a:r>
              <a:rPr lang="en-US" sz="2400" dirty="0" err="1">
                <a:solidFill>
                  <a:srgbClr val="FF0000"/>
                </a:solidFill>
                <a:ea typeface="+mn-ea"/>
              </a:rPr>
              <a:t>desigoUsername</a:t>
            </a:r>
            <a:r>
              <a:rPr lang="en-US" sz="2400" dirty="0">
                <a:solidFill>
                  <a:srgbClr val="3557E0"/>
                </a:solidFill>
                <a:ea typeface="+mn-ea"/>
              </a:rPr>
              <a:t>: This will be provided by your </a:t>
            </a:r>
            <a:r>
              <a:rPr lang="en-US" sz="2400" dirty="0" err="1">
                <a:solidFill>
                  <a:srgbClr val="3557E0"/>
                </a:solidFill>
                <a:ea typeface="+mn-ea"/>
              </a:rPr>
              <a:t>Desigo</a:t>
            </a:r>
            <a:r>
              <a:rPr lang="en-US" sz="2400" dirty="0">
                <a:solidFill>
                  <a:srgbClr val="3557E0"/>
                </a:solidFill>
                <a:ea typeface="+mn-ea"/>
              </a:rPr>
              <a:t> Team</a:t>
            </a:r>
          </a:p>
          <a:p>
            <a:pPr marL="914400" lvl="1" indent="-457200">
              <a:buFont typeface="Arial" panose="020B0604020202020204" pitchFamily="34" charset="0"/>
              <a:buChar char="•"/>
            </a:pPr>
            <a:r>
              <a:rPr lang="en-US" sz="2400" dirty="0" err="1">
                <a:solidFill>
                  <a:srgbClr val="FF0000"/>
                </a:solidFill>
              </a:rPr>
              <a:t>desigoPassword</a:t>
            </a:r>
            <a:r>
              <a:rPr lang="en-US" sz="2400" dirty="0">
                <a:solidFill>
                  <a:srgbClr val="3557E0"/>
                </a:solidFill>
              </a:rPr>
              <a:t>: This will be provided by your </a:t>
            </a:r>
            <a:r>
              <a:rPr lang="en-US" sz="2400" dirty="0" err="1">
                <a:solidFill>
                  <a:srgbClr val="3557E0"/>
                </a:solidFill>
              </a:rPr>
              <a:t>Desigo</a:t>
            </a:r>
            <a:r>
              <a:rPr lang="en-US" sz="2400" dirty="0">
                <a:solidFill>
                  <a:srgbClr val="3557E0"/>
                </a:solidFill>
              </a:rPr>
              <a:t> Team</a:t>
            </a:r>
            <a:endParaRPr lang="en-US" sz="2400" dirty="0">
              <a:solidFill>
                <a:srgbClr val="3557E0"/>
              </a:solidFill>
              <a:ea typeface="+mn-ea"/>
            </a:endParaRPr>
          </a:p>
          <a:p>
            <a:pPr marL="914400" lvl="1" indent="-457200">
              <a:buFont typeface="Arial" panose="020B0604020202020204" pitchFamily="34" charset="0"/>
              <a:buChar char="•"/>
            </a:pPr>
            <a:r>
              <a:rPr lang="en-US" sz="2400" dirty="0" err="1">
                <a:solidFill>
                  <a:srgbClr val="FF0000"/>
                </a:solidFill>
                <a:ea typeface="+mn-ea"/>
              </a:rPr>
              <a:t>serverNo</a:t>
            </a:r>
            <a:r>
              <a:rPr lang="en-US" sz="2400" dirty="0">
                <a:solidFill>
                  <a:srgbClr val="3557E0"/>
                </a:solidFill>
                <a:ea typeface="+mn-ea"/>
              </a:rPr>
              <a:t>: Some buildings have multiple </a:t>
            </a:r>
            <a:r>
              <a:rPr lang="en-US" sz="2400" dirty="0" err="1">
                <a:solidFill>
                  <a:srgbClr val="3557E0"/>
                </a:solidFill>
                <a:ea typeface="+mn-ea"/>
              </a:rPr>
              <a:t>Desigo</a:t>
            </a:r>
            <a:r>
              <a:rPr lang="en-US" sz="2400" dirty="0">
                <a:solidFill>
                  <a:srgbClr val="3557E0"/>
                </a:solidFill>
                <a:ea typeface="+mn-ea"/>
              </a:rPr>
              <a:t> servers running.  If you are not sure, start with: 1</a:t>
            </a:r>
          </a:p>
          <a:p>
            <a:pPr marL="914400" lvl="1" indent="-457200">
              <a:buFont typeface="Arial" panose="020B0604020202020204" pitchFamily="34" charset="0"/>
              <a:buChar char="•"/>
            </a:pPr>
            <a:r>
              <a:rPr lang="en-US" sz="2400" dirty="0">
                <a:solidFill>
                  <a:srgbClr val="3557E0"/>
                </a:solidFill>
                <a:ea typeface="+mn-ea"/>
              </a:rPr>
              <a:t>The </a:t>
            </a:r>
            <a:r>
              <a:rPr lang="en-US" sz="2400" dirty="0" err="1">
                <a:solidFill>
                  <a:srgbClr val="FF0000"/>
                </a:solidFill>
                <a:ea typeface="+mn-ea"/>
              </a:rPr>
              <a:t>desigoPollFreq</a:t>
            </a:r>
            <a:r>
              <a:rPr lang="en-US" sz="2400" dirty="0">
                <a:solidFill>
                  <a:srgbClr val="3557E0"/>
                </a:solidFill>
                <a:ea typeface="+mn-ea"/>
              </a:rPr>
              <a:t> tag determines the minimum amount of time before the cache can be refreshed and how often the </a:t>
            </a:r>
            <a:r>
              <a:rPr lang="en-US" sz="2400" dirty="0" err="1">
                <a:solidFill>
                  <a:srgbClr val="3557E0"/>
                </a:solidFill>
                <a:ea typeface="+mn-ea"/>
              </a:rPr>
              <a:t>curVal</a:t>
            </a:r>
            <a:r>
              <a:rPr lang="en-US" sz="2400" dirty="0">
                <a:solidFill>
                  <a:srgbClr val="3557E0"/>
                </a:solidFill>
                <a:ea typeface="+mn-ea"/>
              </a:rPr>
              <a:t> values will be updated (which is from where both polling with intervals and COV come).  The default value of 1min is good for detecting COV changes.  The </a:t>
            </a:r>
            <a:r>
              <a:rPr lang="en-US" sz="2400" dirty="0" err="1">
                <a:solidFill>
                  <a:srgbClr val="3557E0"/>
                </a:solidFill>
                <a:ea typeface="+mn-ea"/>
              </a:rPr>
              <a:t>curVals</a:t>
            </a:r>
            <a:r>
              <a:rPr lang="en-US" sz="2400" dirty="0">
                <a:solidFill>
                  <a:srgbClr val="3557E0"/>
                </a:solidFill>
                <a:ea typeface="+mn-ea"/>
              </a:rPr>
              <a:t> do not matter for trend log synching.  </a:t>
            </a:r>
          </a:p>
          <a:p>
            <a:pPr marL="914400" lvl="1" indent="-457200">
              <a:buFont typeface="Arial" panose="020B0604020202020204" pitchFamily="34" charset="0"/>
              <a:buChar char="•"/>
            </a:pPr>
            <a:r>
              <a:rPr lang="en-US" sz="2400" dirty="0">
                <a:solidFill>
                  <a:srgbClr val="3557E0"/>
                </a:solidFill>
              </a:rPr>
              <a:t>Of course, these records will have the </a:t>
            </a:r>
            <a:r>
              <a:rPr lang="en-US" sz="2400" dirty="0" err="1">
                <a:solidFill>
                  <a:srgbClr val="FF0000"/>
                </a:solidFill>
              </a:rPr>
              <a:t>desigoConn</a:t>
            </a:r>
            <a:r>
              <a:rPr lang="en-US" sz="2400" dirty="0">
                <a:solidFill>
                  <a:srgbClr val="3557E0"/>
                </a:solidFill>
              </a:rPr>
              <a:t> and </a:t>
            </a:r>
            <a:r>
              <a:rPr lang="en-US" sz="2400" dirty="0">
                <a:solidFill>
                  <a:srgbClr val="FF0000"/>
                </a:solidFill>
              </a:rPr>
              <a:t>conn</a:t>
            </a:r>
            <a:r>
              <a:rPr lang="en-US" sz="2400" dirty="0">
                <a:solidFill>
                  <a:srgbClr val="3557E0"/>
                </a:solidFill>
              </a:rPr>
              <a:t> tags</a:t>
            </a:r>
            <a:endParaRPr lang="en-US" sz="2400" dirty="0">
              <a:solidFill>
                <a:srgbClr val="3557E0"/>
              </a:solidFill>
              <a:ea typeface="+mn-ea"/>
            </a:endParaRPr>
          </a:p>
          <a:p>
            <a:pPr marL="514350" indent="-457200">
              <a:buFont typeface="Arial" panose="020B0604020202020204" pitchFamily="34" charset="0"/>
              <a:buChar char="•"/>
            </a:pPr>
            <a:r>
              <a:rPr lang="en-US" sz="2800" dirty="0">
                <a:solidFill>
                  <a:srgbClr val="3557E0"/>
                </a:solidFill>
                <a:ea typeface="+mn-ea"/>
              </a:rPr>
              <a:t>These can be created in the connector app</a:t>
            </a:r>
          </a:p>
        </p:txBody>
      </p:sp>
    </p:spTree>
    <p:extLst>
      <p:ext uri="{BB962C8B-B14F-4D97-AF65-F5344CB8AC3E}">
        <p14:creationId xmlns:p14="http://schemas.microsoft.com/office/powerpoint/2010/main" val="2108892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7" y="274638"/>
            <a:ext cx="12344400" cy="685800"/>
          </a:xfrm>
        </p:spPr>
        <p:txBody>
          <a:bodyPr/>
          <a:lstStyle/>
          <a:p>
            <a:pPr algn="l"/>
            <a:r>
              <a:rPr lang="en-US" b="1" dirty="0" err="1">
                <a:solidFill>
                  <a:srgbClr val="306091"/>
                </a:solidFill>
              </a:rPr>
              <a:t>Desigo</a:t>
            </a:r>
            <a:r>
              <a:rPr lang="en-US" b="1" dirty="0">
                <a:solidFill>
                  <a:srgbClr val="306091"/>
                </a:solidFill>
              </a:rPr>
              <a:t> Connector</a:t>
            </a:r>
          </a:p>
        </p:txBody>
      </p:sp>
      <p:pic>
        <p:nvPicPr>
          <p:cNvPr id="5" name="Picture 4">
            <a:extLst>
              <a:ext uri="{FF2B5EF4-FFF2-40B4-BE49-F238E27FC236}">
                <a16:creationId xmlns:a16="http://schemas.microsoft.com/office/drawing/2014/main" id="{95291B43-E861-DA40-97E1-E757F42509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8051" y="960438"/>
            <a:ext cx="9023672" cy="6356235"/>
          </a:xfrm>
          <a:prstGeom prst="rect">
            <a:avLst/>
          </a:prstGeom>
        </p:spPr>
      </p:pic>
    </p:spTree>
    <p:extLst>
      <p:ext uri="{BB962C8B-B14F-4D97-AF65-F5344CB8AC3E}">
        <p14:creationId xmlns:p14="http://schemas.microsoft.com/office/powerpoint/2010/main" val="2815333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7" y="274637"/>
            <a:ext cx="12344400" cy="762000"/>
          </a:xfrm>
        </p:spPr>
        <p:txBody>
          <a:bodyPr/>
          <a:lstStyle/>
          <a:p>
            <a:pPr algn="l"/>
            <a:r>
              <a:rPr lang="en-US" b="1" dirty="0" err="1">
                <a:solidFill>
                  <a:srgbClr val="306091"/>
                </a:solidFill>
              </a:rPr>
              <a:t>Desigo</a:t>
            </a:r>
            <a:r>
              <a:rPr lang="en-US" b="1" dirty="0">
                <a:solidFill>
                  <a:srgbClr val="306091"/>
                </a:solidFill>
              </a:rPr>
              <a:t> Connector Set Up</a:t>
            </a:r>
          </a:p>
        </p:txBody>
      </p:sp>
      <p:sp>
        <p:nvSpPr>
          <p:cNvPr id="3" name="Content Placeholder 2"/>
          <p:cNvSpPr>
            <a:spLocks noGrp="1"/>
          </p:cNvSpPr>
          <p:nvPr>
            <p:ph idx="4294967295"/>
          </p:nvPr>
        </p:nvSpPr>
        <p:spPr>
          <a:xfrm>
            <a:off x="547687" y="1112837"/>
            <a:ext cx="12344400" cy="5943600"/>
          </a:xfrm>
        </p:spPr>
        <p:txBody>
          <a:bodyPr/>
          <a:lstStyle/>
          <a:p>
            <a:pPr marL="914400" lvl="1" indent="-457200">
              <a:buFont typeface="Arial" panose="020B0604020202020204" pitchFamily="34" charset="0"/>
              <a:buChar char="•"/>
            </a:pPr>
            <a:r>
              <a:rPr lang="en-US" dirty="0">
                <a:solidFill>
                  <a:srgbClr val="3557E0"/>
                </a:solidFill>
                <a:ea typeface="+mn-ea"/>
              </a:rPr>
              <a:t>The connector should authenticate by itself and stay authenticated automatically, but if you need to give it jumpstart or wake it up, you may run: </a:t>
            </a:r>
            <a:r>
              <a:rPr lang="en-US" dirty="0">
                <a:solidFill>
                  <a:srgbClr val="00B050"/>
                </a:solidFill>
                <a:ea typeface="+mn-ea"/>
              </a:rPr>
              <a:t>read(</a:t>
            </a:r>
            <a:r>
              <a:rPr lang="en-US" dirty="0" err="1">
                <a:solidFill>
                  <a:srgbClr val="00B050"/>
                </a:solidFill>
                <a:ea typeface="+mn-ea"/>
              </a:rPr>
              <a:t>desigoConn</a:t>
            </a:r>
            <a:r>
              <a:rPr lang="en-US" dirty="0">
                <a:solidFill>
                  <a:srgbClr val="00B050"/>
                </a:solidFill>
                <a:ea typeface="+mn-ea"/>
              </a:rPr>
              <a:t>).</a:t>
            </a:r>
            <a:r>
              <a:rPr lang="en-US" dirty="0" err="1">
                <a:solidFill>
                  <a:srgbClr val="00B050"/>
                </a:solidFill>
                <a:ea typeface="+mn-ea"/>
              </a:rPr>
              <a:t>desigoToken</a:t>
            </a:r>
            <a:endParaRPr lang="en-US" dirty="0">
              <a:solidFill>
                <a:srgbClr val="00B050"/>
              </a:solidFill>
              <a:ea typeface="+mn-ea"/>
            </a:endParaRPr>
          </a:p>
          <a:p>
            <a:pPr marL="914400" lvl="1" indent="-457200">
              <a:buFont typeface="Arial" panose="020B0604020202020204" pitchFamily="34" charset="0"/>
              <a:buChar char="•"/>
            </a:pPr>
            <a:r>
              <a:rPr lang="en-US" dirty="0">
                <a:solidFill>
                  <a:schemeClr val="accent2"/>
                </a:solidFill>
                <a:ea typeface="+mn-ea"/>
              </a:rPr>
              <a:t>If the connector has the </a:t>
            </a:r>
            <a:r>
              <a:rPr lang="en-US" dirty="0">
                <a:solidFill>
                  <a:srgbClr val="00B050"/>
                </a:solidFill>
                <a:ea typeface="+mn-ea"/>
              </a:rPr>
              <a:t>logout7</a:t>
            </a:r>
            <a:r>
              <a:rPr lang="en-US" dirty="0">
                <a:solidFill>
                  <a:schemeClr val="accent2"/>
                </a:solidFill>
                <a:ea typeface="+mn-ea"/>
              </a:rPr>
              <a:t> tag, it will log out of a user session after cur and his syncs are completed</a:t>
            </a:r>
          </a:p>
        </p:txBody>
      </p:sp>
    </p:spTree>
    <p:extLst>
      <p:ext uri="{BB962C8B-B14F-4D97-AF65-F5344CB8AC3E}">
        <p14:creationId xmlns:p14="http://schemas.microsoft.com/office/powerpoint/2010/main" val="323014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7" y="350837"/>
            <a:ext cx="12344400" cy="685800"/>
          </a:xfrm>
        </p:spPr>
        <p:txBody>
          <a:bodyPr/>
          <a:lstStyle/>
          <a:p>
            <a:pPr algn="l"/>
            <a:r>
              <a:rPr lang="en-US" b="1" dirty="0">
                <a:solidFill>
                  <a:srgbClr val="306091"/>
                </a:solidFill>
              </a:rPr>
              <a:t>Polling of </a:t>
            </a:r>
            <a:r>
              <a:rPr lang="en-US" b="1" dirty="0" err="1">
                <a:solidFill>
                  <a:srgbClr val="306091"/>
                </a:solidFill>
              </a:rPr>
              <a:t>curVal</a:t>
            </a:r>
            <a:endParaRPr lang="en-US" b="1" dirty="0">
              <a:solidFill>
                <a:srgbClr val="306091"/>
              </a:solidFill>
            </a:endParaRPr>
          </a:p>
        </p:txBody>
      </p:sp>
      <p:sp>
        <p:nvSpPr>
          <p:cNvPr id="3" name="Content Placeholder 2"/>
          <p:cNvSpPr>
            <a:spLocks noGrp="1"/>
          </p:cNvSpPr>
          <p:nvPr>
            <p:ph idx="4294967295"/>
          </p:nvPr>
        </p:nvSpPr>
        <p:spPr>
          <a:xfrm>
            <a:off x="547687" y="1484312"/>
            <a:ext cx="12344400" cy="3048000"/>
          </a:xfrm>
        </p:spPr>
        <p:txBody>
          <a:bodyPr/>
          <a:lstStyle/>
          <a:p>
            <a:pPr marL="514350" indent="-457200">
              <a:buFont typeface="Arial" panose="020B0604020202020204" pitchFamily="34" charset="0"/>
              <a:buChar char="•"/>
            </a:pPr>
            <a:r>
              <a:rPr lang="en-US" sz="2800" dirty="0" err="1">
                <a:solidFill>
                  <a:srgbClr val="FF0000"/>
                </a:solidFill>
              </a:rPr>
              <a:t>desigoPollFreq</a:t>
            </a:r>
            <a:r>
              <a:rPr lang="en-US" sz="2800" dirty="0">
                <a:solidFill>
                  <a:srgbClr val="FF0000"/>
                </a:solidFill>
              </a:rPr>
              <a:t> </a:t>
            </a:r>
            <a:r>
              <a:rPr lang="en-US" sz="2800" dirty="0">
                <a:solidFill>
                  <a:srgbClr val="3557E0"/>
                </a:solidFill>
              </a:rPr>
              <a:t>(duration)</a:t>
            </a:r>
          </a:p>
          <a:p>
            <a:pPr marL="914400" lvl="1" indent="-457200">
              <a:buFont typeface="Arial" panose="020B0604020202020204" pitchFamily="34" charset="0"/>
              <a:buChar char="•"/>
            </a:pPr>
            <a:r>
              <a:rPr lang="en-US" sz="2400" dirty="0">
                <a:solidFill>
                  <a:srgbClr val="3557E0"/>
                </a:solidFill>
                <a:ea typeface="+mn-ea"/>
              </a:rPr>
              <a:t>How often you want </a:t>
            </a:r>
            <a:r>
              <a:rPr lang="en-US" sz="2400" dirty="0" err="1">
                <a:solidFill>
                  <a:srgbClr val="3557E0"/>
                </a:solidFill>
                <a:ea typeface="+mn-ea"/>
              </a:rPr>
              <a:t>SkySpark</a:t>
            </a:r>
            <a:r>
              <a:rPr lang="en-US" sz="2400" dirty="0">
                <a:solidFill>
                  <a:srgbClr val="3557E0"/>
                </a:solidFill>
                <a:ea typeface="+mn-ea"/>
              </a:rPr>
              <a:t> to poll the connector for COV</a:t>
            </a:r>
          </a:p>
          <a:p>
            <a:pPr marL="914400" lvl="1" indent="-457200">
              <a:buFont typeface="Arial" panose="020B0604020202020204" pitchFamily="34" charset="0"/>
              <a:buChar char="•"/>
            </a:pPr>
            <a:r>
              <a:rPr lang="en-US" sz="2400" dirty="0">
                <a:solidFill>
                  <a:srgbClr val="3557E0"/>
                </a:solidFill>
                <a:ea typeface="+mn-ea"/>
              </a:rPr>
              <a:t>The default is 1min</a:t>
            </a:r>
          </a:p>
          <a:p>
            <a:pPr marL="914400" lvl="1" indent="-457200">
              <a:buFont typeface="Arial" panose="020B0604020202020204" pitchFamily="34" charset="0"/>
              <a:buChar char="•"/>
            </a:pPr>
            <a:r>
              <a:rPr lang="en-US" sz="2400" dirty="0">
                <a:solidFill>
                  <a:srgbClr val="3557E0"/>
                </a:solidFill>
                <a:ea typeface="+mn-ea"/>
              </a:rPr>
              <a:t>It is a tuning parameter</a:t>
            </a:r>
          </a:p>
          <a:p>
            <a:pPr marL="914400" lvl="1" indent="-457200">
              <a:buFont typeface="Arial" panose="020B0604020202020204" pitchFamily="34" charset="0"/>
              <a:buChar char="•"/>
            </a:pPr>
            <a:r>
              <a:rPr lang="en-US" sz="2400" dirty="0">
                <a:solidFill>
                  <a:srgbClr val="3557E0"/>
                </a:solidFill>
                <a:ea typeface="+mn-ea"/>
              </a:rPr>
              <a:t>Note that this determines how often the </a:t>
            </a:r>
            <a:r>
              <a:rPr lang="en-US" sz="2400" dirty="0" err="1">
                <a:solidFill>
                  <a:srgbClr val="3557E0"/>
                </a:solidFill>
                <a:ea typeface="+mn-ea"/>
              </a:rPr>
              <a:t>curVal</a:t>
            </a:r>
            <a:r>
              <a:rPr lang="en-US" sz="2400" dirty="0">
                <a:solidFill>
                  <a:srgbClr val="3557E0"/>
                </a:solidFill>
                <a:ea typeface="+mn-ea"/>
              </a:rPr>
              <a:t> in </a:t>
            </a:r>
            <a:r>
              <a:rPr lang="en-US" sz="2400" dirty="0" err="1">
                <a:solidFill>
                  <a:srgbClr val="3557E0"/>
                </a:solidFill>
                <a:ea typeface="+mn-ea"/>
              </a:rPr>
              <a:t>SkySpark</a:t>
            </a:r>
            <a:r>
              <a:rPr lang="en-US" sz="2400" dirty="0">
                <a:solidFill>
                  <a:srgbClr val="3557E0"/>
                </a:solidFill>
                <a:ea typeface="+mn-ea"/>
              </a:rPr>
              <a:t> changes.  You would still need to set how often the data is collected with the </a:t>
            </a:r>
            <a:r>
              <a:rPr lang="en-US" sz="2400" dirty="0" err="1">
                <a:solidFill>
                  <a:srgbClr val="3557E0"/>
                </a:solidFill>
                <a:ea typeface="+mn-ea"/>
              </a:rPr>
              <a:t>hisCollect</a:t>
            </a:r>
            <a:r>
              <a:rPr lang="en-US" sz="2400" dirty="0">
                <a:solidFill>
                  <a:srgbClr val="3557E0"/>
                </a:solidFill>
                <a:ea typeface="+mn-ea"/>
              </a:rPr>
              <a:t> tags.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41931" y="5010784"/>
            <a:ext cx="8155912" cy="1457326"/>
          </a:xfrm>
          <a:prstGeom prst="rect">
            <a:avLst/>
          </a:prstGeom>
        </p:spPr>
      </p:pic>
    </p:spTree>
    <p:extLst>
      <p:ext uri="{BB962C8B-B14F-4D97-AF65-F5344CB8AC3E}">
        <p14:creationId xmlns:p14="http://schemas.microsoft.com/office/powerpoint/2010/main" val="36782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7" y="122238"/>
            <a:ext cx="12344400" cy="533400"/>
          </a:xfrm>
        </p:spPr>
        <p:txBody>
          <a:bodyPr/>
          <a:lstStyle/>
          <a:p>
            <a:pPr algn="l"/>
            <a:r>
              <a:rPr lang="en-US" b="1" dirty="0">
                <a:solidFill>
                  <a:srgbClr val="306091"/>
                </a:solidFill>
              </a:rPr>
              <a:t>Setting Up Tuning Buckets (not needed for </a:t>
            </a:r>
            <a:r>
              <a:rPr lang="en-US" b="1" dirty="0" err="1">
                <a:solidFill>
                  <a:srgbClr val="306091"/>
                </a:solidFill>
              </a:rPr>
              <a:t>Desigo</a:t>
            </a:r>
            <a:r>
              <a:rPr lang="en-US" b="1" dirty="0">
                <a:solidFill>
                  <a:srgbClr val="306091"/>
                </a:solidFill>
              </a:rPr>
              <a:t>)</a:t>
            </a:r>
          </a:p>
        </p:txBody>
      </p:sp>
      <p:sp>
        <p:nvSpPr>
          <p:cNvPr id="3" name="Content Placeholder 2"/>
          <p:cNvSpPr>
            <a:spLocks noGrp="1"/>
          </p:cNvSpPr>
          <p:nvPr>
            <p:ph idx="4294967295"/>
          </p:nvPr>
        </p:nvSpPr>
        <p:spPr>
          <a:xfrm>
            <a:off x="166687" y="655638"/>
            <a:ext cx="8915400" cy="6553199"/>
          </a:xfrm>
        </p:spPr>
        <p:txBody>
          <a:bodyPr/>
          <a:lstStyle/>
          <a:p>
            <a:pPr marL="514350" indent="-457200">
              <a:buFont typeface="Arial" panose="020B0604020202020204" pitchFamily="34" charset="0"/>
              <a:buChar char="•"/>
            </a:pPr>
            <a:r>
              <a:rPr lang="en-US" sz="2800" dirty="0">
                <a:solidFill>
                  <a:srgbClr val="00B050"/>
                </a:solidFill>
              </a:rPr>
              <a:t>Tuning buckets allow you to easily set up </a:t>
            </a:r>
            <a:r>
              <a:rPr lang="en-US" sz="2800" dirty="0" err="1">
                <a:solidFill>
                  <a:srgbClr val="00B050"/>
                </a:solidFill>
              </a:rPr>
              <a:t>curVal</a:t>
            </a:r>
            <a:r>
              <a:rPr lang="en-US" sz="2800" dirty="0">
                <a:solidFill>
                  <a:srgbClr val="00B050"/>
                </a:solidFill>
              </a:rPr>
              <a:t> points to sync in batches.  The timing field in this view is actually the </a:t>
            </a:r>
            <a:r>
              <a:rPr lang="en-US" sz="2800" dirty="0" err="1">
                <a:solidFill>
                  <a:srgbClr val="00B050"/>
                </a:solidFill>
              </a:rPr>
              <a:t>pollFreq</a:t>
            </a:r>
            <a:r>
              <a:rPr lang="en-US" sz="2800" dirty="0">
                <a:solidFill>
                  <a:srgbClr val="00B050"/>
                </a:solidFill>
              </a:rPr>
              <a:t> and is how often new values are checked for for a given point.  </a:t>
            </a:r>
            <a:endParaRPr lang="en-US" sz="2800" dirty="0">
              <a:solidFill>
                <a:schemeClr val="tx1"/>
              </a:solidFill>
            </a:endParaRPr>
          </a:p>
          <a:p>
            <a:pPr marL="514350" indent="-457200">
              <a:buFont typeface="Arial" panose="020B0604020202020204" pitchFamily="34" charset="0"/>
              <a:buChar char="•"/>
            </a:pPr>
            <a:r>
              <a:rPr lang="en-US" sz="2800" dirty="0">
                <a:solidFill>
                  <a:schemeClr val="tx1"/>
                </a:solidFill>
              </a:rPr>
              <a:t>Go to the </a:t>
            </a:r>
            <a:r>
              <a:rPr lang="en-US" sz="2800" dirty="0" err="1">
                <a:solidFill>
                  <a:schemeClr val="accent2"/>
                </a:solidFill>
              </a:rPr>
              <a:t>Desigo</a:t>
            </a:r>
            <a:r>
              <a:rPr lang="en-US" sz="2800" dirty="0">
                <a:solidFill>
                  <a:schemeClr val="tx1"/>
                </a:solidFill>
              </a:rPr>
              <a:t> App</a:t>
            </a:r>
          </a:p>
          <a:p>
            <a:pPr marL="514350" indent="-457200">
              <a:buFont typeface="Arial" panose="020B0604020202020204" pitchFamily="34" charset="0"/>
              <a:buChar char="•"/>
            </a:pPr>
            <a:r>
              <a:rPr lang="en-US" sz="2800" dirty="0">
                <a:solidFill>
                  <a:schemeClr val="tx1"/>
                </a:solidFill>
              </a:rPr>
              <a:t>Go to the </a:t>
            </a:r>
            <a:r>
              <a:rPr lang="en-US" sz="2800" dirty="0">
                <a:solidFill>
                  <a:schemeClr val="accent2"/>
                </a:solidFill>
              </a:rPr>
              <a:t>Tuning Buckets</a:t>
            </a:r>
            <a:r>
              <a:rPr lang="en-US" sz="2800" dirty="0">
                <a:solidFill>
                  <a:schemeClr val="tx1"/>
                </a:solidFill>
              </a:rPr>
              <a:t> Tab</a:t>
            </a:r>
          </a:p>
          <a:p>
            <a:pPr marL="514350" indent="-457200">
              <a:buFont typeface="Arial" panose="020B0604020202020204" pitchFamily="34" charset="0"/>
              <a:buChar char="•"/>
            </a:pPr>
            <a:r>
              <a:rPr lang="en-US" sz="2800" dirty="0">
                <a:solidFill>
                  <a:schemeClr val="tx1"/>
                </a:solidFill>
              </a:rPr>
              <a:t>Click </a:t>
            </a:r>
            <a:r>
              <a:rPr lang="en-US" sz="2800" dirty="0">
                <a:solidFill>
                  <a:schemeClr val="accent2"/>
                </a:solidFill>
              </a:rPr>
              <a:t>Make Buckets</a:t>
            </a:r>
            <a:r>
              <a:rPr lang="en-US" sz="2800" dirty="0">
                <a:solidFill>
                  <a:schemeClr val="tx1"/>
                </a:solidFill>
              </a:rPr>
              <a:t> if no points are shown and you want to use the buckets framework.  In this case, you will also want to push this button after adding points to the connector so the new points use the buckets framework.  </a:t>
            </a:r>
          </a:p>
          <a:p>
            <a:pPr marL="514350" indent="-457200">
              <a:buFont typeface="Arial" panose="020B0604020202020204" pitchFamily="34" charset="0"/>
              <a:buChar char="•"/>
            </a:pPr>
            <a:r>
              <a:rPr lang="en-US" sz="2800" dirty="0" err="1">
                <a:solidFill>
                  <a:schemeClr val="accent2"/>
                </a:solidFill>
              </a:rPr>
              <a:t>divs</a:t>
            </a:r>
            <a:r>
              <a:rPr lang="en-US" sz="2800" dirty="0">
                <a:solidFill>
                  <a:schemeClr val="tx1"/>
                </a:solidFill>
              </a:rPr>
              <a:t> are the number of points in a bucket</a:t>
            </a:r>
          </a:p>
          <a:p>
            <a:pPr marL="514350" indent="-457200">
              <a:buFont typeface="Arial" panose="020B0604020202020204" pitchFamily="34" charset="0"/>
              <a:buChar char="•"/>
            </a:pPr>
            <a:r>
              <a:rPr lang="en-US" sz="2800" dirty="0" err="1">
                <a:solidFill>
                  <a:schemeClr val="accent2"/>
                </a:solidFill>
              </a:rPr>
              <a:t>doStart</a:t>
            </a:r>
            <a:r>
              <a:rPr lang="en-US" sz="2800" dirty="0">
                <a:solidFill>
                  <a:schemeClr val="tx1"/>
                </a:solidFill>
              </a:rPr>
              <a:t> is the number of minutes the buckets will start at</a:t>
            </a:r>
          </a:p>
          <a:p>
            <a:pPr marL="514350" indent="-457200">
              <a:buFont typeface="Arial" panose="020B0604020202020204" pitchFamily="34" charset="0"/>
              <a:buChar char="•"/>
            </a:pPr>
            <a:r>
              <a:rPr lang="en-US" sz="2800" dirty="0" err="1">
                <a:solidFill>
                  <a:schemeClr val="accent2"/>
                </a:solidFill>
              </a:rPr>
              <a:t>doEnd</a:t>
            </a:r>
            <a:r>
              <a:rPr lang="en-US" sz="2800" dirty="0">
                <a:solidFill>
                  <a:schemeClr val="tx1"/>
                </a:solidFill>
              </a:rPr>
              <a:t> is the number of minutes the buckets will go to until they loops back around to the </a:t>
            </a:r>
            <a:r>
              <a:rPr lang="en-US" sz="2800" dirty="0" err="1">
                <a:solidFill>
                  <a:schemeClr val="accent2"/>
                </a:solidFill>
              </a:rPr>
              <a:t>doStart</a:t>
            </a:r>
            <a:r>
              <a:rPr lang="en-US" sz="2800" dirty="0">
                <a:solidFill>
                  <a:schemeClr val="tx1"/>
                </a:solidFill>
              </a:rPr>
              <a:t> value</a:t>
            </a:r>
          </a:p>
          <a:p>
            <a:pPr marL="514350" indent="-457200">
              <a:buFont typeface="Arial" panose="020B0604020202020204" pitchFamily="34" charset="0"/>
              <a:buChar char="•"/>
            </a:pPr>
            <a:endParaRPr lang="en-US" sz="2400" dirty="0">
              <a:solidFill>
                <a:srgbClr val="3557E0"/>
              </a:solidFill>
              <a:ea typeface="+mn-ea"/>
            </a:endParaRPr>
          </a:p>
        </p:txBody>
      </p:sp>
      <p:pic>
        <p:nvPicPr>
          <p:cNvPr id="6" name="Picture 5">
            <a:extLst>
              <a:ext uri="{FF2B5EF4-FFF2-40B4-BE49-F238E27FC236}">
                <a16:creationId xmlns:a16="http://schemas.microsoft.com/office/drawing/2014/main" id="{45FC68CB-3D3F-C744-A5AE-33FA6DE26F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43487" y="1874837"/>
            <a:ext cx="5042053" cy="1674958"/>
          </a:xfrm>
          <a:prstGeom prst="rect">
            <a:avLst/>
          </a:prstGeom>
          <a:ln>
            <a:solidFill>
              <a:schemeClr val="tx1"/>
            </a:solidFill>
          </a:ln>
        </p:spPr>
      </p:pic>
      <p:pic>
        <p:nvPicPr>
          <p:cNvPr id="8" name="Picture 7">
            <a:extLst>
              <a:ext uri="{FF2B5EF4-FFF2-40B4-BE49-F238E27FC236}">
                <a16:creationId xmlns:a16="http://schemas.microsoft.com/office/drawing/2014/main" id="{40AD5FBA-E184-BB43-9460-7607A8F4A29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9920288" y="895778"/>
            <a:ext cx="3164922" cy="6403527"/>
          </a:xfrm>
          <a:prstGeom prst="rect">
            <a:avLst/>
          </a:prstGeom>
          <a:ln>
            <a:solidFill>
              <a:schemeClr val="tx1"/>
            </a:solidFill>
          </a:ln>
        </p:spPr>
      </p:pic>
    </p:spTree>
    <p:extLst>
      <p:ext uri="{BB962C8B-B14F-4D97-AF65-F5344CB8AC3E}">
        <p14:creationId xmlns:p14="http://schemas.microsoft.com/office/powerpoint/2010/main" val="349004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1487" y="274637"/>
            <a:ext cx="12496800" cy="685800"/>
          </a:xfrm>
        </p:spPr>
        <p:txBody>
          <a:bodyPr/>
          <a:lstStyle/>
          <a:p>
            <a:pPr algn="l"/>
            <a:r>
              <a:rPr lang="en-US" b="1" dirty="0" err="1">
                <a:solidFill>
                  <a:srgbClr val="306091"/>
                </a:solidFill>
              </a:rPr>
              <a:t>Desigo</a:t>
            </a:r>
            <a:r>
              <a:rPr lang="en-US" b="1" dirty="0">
                <a:solidFill>
                  <a:srgbClr val="306091"/>
                </a:solidFill>
              </a:rPr>
              <a:t> Functions Part 1</a:t>
            </a:r>
          </a:p>
        </p:txBody>
      </p:sp>
      <p:sp>
        <p:nvSpPr>
          <p:cNvPr id="3" name="Content Placeholder 2"/>
          <p:cNvSpPr>
            <a:spLocks noGrp="1"/>
          </p:cNvSpPr>
          <p:nvPr>
            <p:ph idx="4294967295"/>
          </p:nvPr>
        </p:nvSpPr>
        <p:spPr>
          <a:xfrm>
            <a:off x="471487" y="1265237"/>
            <a:ext cx="12496800" cy="5867400"/>
          </a:xfrm>
          <a:noFill/>
          <a:ln w="9525">
            <a:noFill/>
            <a:round/>
            <a:headEnd/>
            <a:tailEnd/>
          </a:ln>
          <a:effectLst/>
        </p:spPr>
        <p:txBody>
          <a:bodyPr vert="horz" wrap="square" lIns="0" tIns="28224" rIns="0" bIns="0" numCol="1" anchor="t" anchorCtr="0" compatLnSpc="1">
            <a:prstTxWarp prst="textNoShape">
              <a:avLst/>
            </a:prstTxWarp>
          </a:bodyPr>
          <a:lstStyle/>
          <a:p>
            <a:pPr>
              <a:buFont typeface="Arial"/>
              <a:buChar char="•"/>
            </a:pPr>
            <a:r>
              <a:rPr lang="en-US" sz="2000" dirty="0" err="1">
                <a:solidFill>
                  <a:schemeClr val="tx1"/>
                </a:solidFill>
              </a:rPr>
              <a:t>desigoCmd</a:t>
            </a:r>
            <a:r>
              <a:rPr lang="en-US" sz="2000" dirty="0">
                <a:solidFill>
                  <a:schemeClr val="tx1"/>
                </a:solidFill>
              </a:rPr>
              <a:t> – send </a:t>
            </a:r>
            <a:r>
              <a:rPr lang="en-US" sz="2000" dirty="0" err="1">
                <a:solidFill>
                  <a:schemeClr val="tx1"/>
                </a:solidFill>
              </a:rPr>
              <a:t>Desigo</a:t>
            </a:r>
            <a:r>
              <a:rPr lang="en-US" sz="2000" dirty="0">
                <a:solidFill>
                  <a:schemeClr val="tx1"/>
                </a:solidFill>
              </a:rPr>
              <a:t> a custom get request</a:t>
            </a:r>
            <a:endParaRPr lang="en-US" sz="2000" dirty="0">
              <a:solidFill>
                <a:schemeClr val="accent2"/>
              </a:solidFill>
            </a:endParaRP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desigoCmd</a:t>
            </a:r>
            <a:r>
              <a:rPr lang="en-US" sz="2000" dirty="0">
                <a:solidFill>
                  <a:srgbClr val="00B050"/>
                </a:solidFill>
              </a:rPr>
              <a:t>("</a:t>
            </a:r>
            <a:r>
              <a:rPr lang="en-US" sz="2000" dirty="0" err="1">
                <a:solidFill>
                  <a:srgbClr val="00B050"/>
                </a:solidFill>
              </a:rPr>
              <a:t>systemBrowser</a:t>
            </a:r>
            <a:r>
              <a:rPr lang="en-US" sz="2000" dirty="0">
                <a:solidFill>
                  <a:srgbClr val="00B050"/>
                </a:solidFill>
              </a:rPr>
              <a:t>/1/9?searchstring=*&amp;</a:t>
            </a:r>
            <a:r>
              <a:rPr lang="en-US" sz="2000" dirty="0" err="1">
                <a:solidFill>
                  <a:srgbClr val="00B050"/>
                </a:solidFill>
              </a:rPr>
              <a:t>objecttypeFilter</a:t>
            </a:r>
            <a:r>
              <a:rPr lang="en-US" sz="2000" dirty="0">
                <a:solidFill>
                  <a:srgbClr val="00B050"/>
                </a:solidFill>
              </a:rPr>
              <a:t>={\"7400\":[]}")</a:t>
            </a:r>
          </a:p>
          <a:p>
            <a:pPr>
              <a:buFont typeface="Arial"/>
              <a:buChar char="•"/>
            </a:pPr>
            <a:r>
              <a:rPr lang="en-US" sz="2000" dirty="0" err="1">
                <a:solidFill>
                  <a:schemeClr val="tx1"/>
                </a:solidFill>
              </a:rPr>
              <a:t>desigoPost</a:t>
            </a:r>
            <a:r>
              <a:rPr lang="en-US" sz="2000" dirty="0">
                <a:solidFill>
                  <a:schemeClr val="tx1"/>
                </a:solidFill>
              </a:rPr>
              <a:t> – send </a:t>
            </a:r>
            <a:r>
              <a:rPr lang="en-US" sz="2000" dirty="0" err="1">
                <a:solidFill>
                  <a:schemeClr val="tx1"/>
                </a:solidFill>
              </a:rPr>
              <a:t>Desigo</a:t>
            </a:r>
            <a:r>
              <a:rPr lang="en-US" sz="2000" dirty="0">
                <a:solidFill>
                  <a:schemeClr val="tx1"/>
                </a:solidFill>
              </a:rPr>
              <a:t> a custom post request</a:t>
            </a:r>
            <a:endParaRPr lang="en-US" sz="2000" dirty="0">
              <a:solidFill>
                <a:schemeClr val="accent2"/>
              </a:solidFill>
            </a:endParaRP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desigoPost</a:t>
            </a:r>
            <a:endParaRPr lang="en-US" sz="2000" dirty="0">
              <a:solidFill>
                <a:srgbClr val="00B050"/>
              </a:solidFill>
            </a:endParaRPr>
          </a:p>
          <a:p>
            <a:pPr>
              <a:buFont typeface="Arial"/>
              <a:buChar char="•"/>
            </a:pPr>
            <a:r>
              <a:rPr lang="en-US" sz="2000" dirty="0" err="1">
                <a:solidFill>
                  <a:schemeClr val="tx1"/>
                </a:solidFill>
              </a:rPr>
              <a:t>desigoLearn</a:t>
            </a:r>
            <a:r>
              <a:rPr lang="en-US" sz="2000" dirty="0">
                <a:solidFill>
                  <a:schemeClr val="tx1"/>
                </a:solidFill>
              </a:rPr>
              <a:t> – return a grid of all available cur and his points (walkable in Builder)</a:t>
            </a: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desigoLearn</a:t>
            </a:r>
            <a:endParaRPr lang="en-US" sz="2000" dirty="0">
              <a:solidFill>
                <a:srgbClr val="00B050"/>
              </a:solidFill>
            </a:endParaRPr>
          </a:p>
          <a:p>
            <a:pPr>
              <a:buFont typeface="Arial"/>
              <a:buChar char="•"/>
            </a:pPr>
            <a:r>
              <a:rPr lang="en-US" sz="2000" dirty="0" err="1">
                <a:solidFill>
                  <a:schemeClr val="tx1"/>
                </a:solidFill>
              </a:rPr>
              <a:t>desigoRawLearn</a:t>
            </a:r>
            <a:r>
              <a:rPr lang="en-US" sz="2000" dirty="0">
                <a:solidFill>
                  <a:schemeClr val="tx1"/>
                </a:solidFill>
              </a:rPr>
              <a:t> – return a grid of all available cur and his points</a:t>
            </a: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desigoRawLearn</a:t>
            </a:r>
            <a:endParaRPr lang="en-US" sz="2000" dirty="0">
              <a:solidFill>
                <a:srgbClr val="00B050"/>
              </a:solidFill>
            </a:endParaRPr>
          </a:p>
          <a:p>
            <a:pPr>
              <a:buFont typeface="Arial"/>
              <a:buChar char="•"/>
            </a:pPr>
            <a:r>
              <a:rPr lang="en-US" sz="2000" dirty="0" err="1">
                <a:solidFill>
                  <a:schemeClr val="tx1"/>
                </a:solidFill>
              </a:rPr>
              <a:t>desigoSyncHis</a:t>
            </a:r>
            <a:r>
              <a:rPr lang="en-US" sz="2000" dirty="0">
                <a:solidFill>
                  <a:schemeClr val="tx1"/>
                </a:solidFill>
              </a:rPr>
              <a:t> – sync history from a trend log</a:t>
            </a:r>
          </a:p>
          <a:p>
            <a:pPr lvl="1">
              <a:buFont typeface="Arial"/>
              <a:buChar char="•"/>
            </a:pPr>
            <a:r>
              <a:rPr lang="en-US" sz="2000" dirty="0" err="1">
                <a:solidFill>
                  <a:srgbClr val="00B050"/>
                </a:solidFill>
              </a:rPr>
              <a:t>readAll</a:t>
            </a:r>
            <a:r>
              <a:rPr lang="en-US" sz="2000" dirty="0">
                <a:solidFill>
                  <a:srgbClr val="00B050"/>
                </a:solidFill>
              </a:rPr>
              <a:t>(</a:t>
            </a:r>
            <a:r>
              <a:rPr lang="en-US" sz="2000" dirty="0" err="1">
                <a:solidFill>
                  <a:srgbClr val="00B050"/>
                </a:solidFill>
              </a:rPr>
              <a:t>desigoHis</a:t>
            </a:r>
            <a:r>
              <a:rPr lang="en-US" sz="2000" dirty="0">
                <a:solidFill>
                  <a:srgbClr val="00B050"/>
                </a:solidFill>
              </a:rPr>
              <a:t>).</a:t>
            </a:r>
            <a:r>
              <a:rPr lang="en-US" sz="2000" dirty="0" err="1">
                <a:solidFill>
                  <a:srgbClr val="00B050"/>
                </a:solidFill>
              </a:rPr>
              <a:t>desigoSyncHis</a:t>
            </a:r>
            <a:r>
              <a:rPr lang="en-US" sz="2000" dirty="0">
                <a:solidFill>
                  <a:srgbClr val="00B050"/>
                </a:solidFill>
              </a:rPr>
              <a:t>(null)</a:t>
            </a:r>
          </a:p>
          <a:p>
            <a:pPr>
              <a:buFont typeface="Arial"/>
              <a:buChar char="•"/>
            </a:pPr>
            <a:r>
              <a:rPr lang="en-US" sz="2000" dirty="0" err="1">
                <a:solidFill>
                  <a:schemeClr val="tx1"/>
                </a:solidFill>
              </a:rPr>
              <a:t>desigoSyncCur</a:t>
            </a:r>
            <a:r>
              <a:rPr lang="en-US" sz="2000" dirty="0">
                <a:solidFill>
                  <a:schemeClr val="tx1"/>
                </a:solidFill>
              </a:rPr>
              <a:t> – force one or more points to sync</a:t>
            </a:r>
          </a:p>
          <a:p>
            <a:pPr lvl="1">
              <a:buFont typeface="Arial"/>
              <a:buChar char="•"/>
            </a:pPr>
            <a:r>
              <a:rPr lang="en-US" sz="2000" dirty="0" err="1">
                <a:solidFill>
                  <a:srgbClr val="00B050"/>
                </a:solidFill>
              </a:rPr>
              <a:t>readAll</a:t>
            </a:r>
            <a:r>
              <a:rPr lang="en-US" sz="2000" dirty="0">
                <a:solidFill>
                  <a:srgbClr val="00B050"/>
                </a:solidFill>
              </a:rPr>
              <a:t>(</a:t>
            </a:r>
            <a:r>
              <a:rPr lang="en-US" sz="2000" dirty="0" err="1">
                <a:solidFill>
                  <a:srgbClr val="00B050"/>
                </a:solidFill>
              </a:rPr>
              <a:t>desigoCur</a:t>
            </a:r>
            <a:r>
              <a:rPr lang="en-US" sz="2000" dirty="0">
                <a:solidFill>
                  <a:srgbClr val="00B050"/>
                </a:solidFill>
              </a:rPr>
              <a:t>).</a:t>
            </a:r>
            <a:r>
              <a:rPr lang="en-US" sz="2000" dirty="0" err="1">
                <a:solidFill>
                  <a:srgbClr val="00B050"/>
                </a:solidFill>
              </a:rPr>
              <a:t>desigoSyncCur</a:t>
            </a:r>
            <a:endParaRPr lang="en-US" sz="2000" dirty="0">
              <a:solidFill>
                <a:srgbClr val="00B050"/>
              </a:solidFill>
            </a:endParaRPr>
          </a:p>
          <a:p>
            <a:pPr>
              <a:buFont typeface="Arial"/>
              <a:buChar char="•"/>
            </a:pPr>
            <a:r>
              <a:rPr lang="en-US" sz="2000" dirty="0" err="1">
                <a:solidFill>
                  <a:schemeClr val="tx1"/>
                </a:solidFill>
              </a:rPr>
              <a:t>desigoPing</a:t>
            </a:r>
            <a:r>
              <a:rPr lang="en-US" sz="2000" dirty="0">
                <a:solidFill>
                  <a:schemeClr val="tx1"/>
                </a:solidFill>
              </a:rPr>
              <a:t> – send </a:t>
            </a:r>
            <a:r>
              <a:rPr lang="en-US" sz="2000" dirty="0">
                <a:solidFill>
                  <a:schemeClr val="accent2"/>
                </a:solidFill>
              </a:rPr>
              <a:t>ping</a:t>
            </a:r>
            <a:r>
              <a:rPr lang="en-US" sz="2000" dirty="0">
                <a:solidFill>
                  <a:schemeClr val="tx1"/>
                </a:solidFill>
              </a:rPr>
              <a:t> to connector to check connection</a:t>
            </a: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desigoPing</a:t>
            </a:r>
            <a:endParaRPr lang="en-US" sz="2000" dirty="0">
              <a:solidFill>
                <a:srgbClr val="00B050"/>
              </a:solidFill>
            </a:endParaRPr>
          </a:p>
        </p:txBody>
      </p:sp>
    </p:spTree>
    <p:extLst>
      <p:ext uri="{BB962C8B-B14F-4D97-AF65-F5344CB8AC3E}">
        <p14:creationId xmlns:p14="http://schemas.microsoft.com/office/powerpoint/2010/main" val="169475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4387" y="198437"/>
            <a:ext cx="11811000" cy="955675"/>
          </a:xfrm>
        </p:spPr>
        <p:txBody>
          <a:bodyPr/>
          <a:lstStyle/>
          <a:p>
            <a:pPr algn="l"/>
            <a:r>
              <a:rPr lang="en-US" b="1" dirty="0" err="1">
                <a:solidFill>
                  <a:srgbClr val="306091"/>
                </a:solidFill>
              </a:rPr>
              <a:t>Desigo</a:t>
            </a:r>
            <a:endParaRPr lang="en-US" b="1" dirty="0">
              <a:solidFill>
                <a:srgbClr val="306091"/>
              </a:solidFill>
            </a:endParaRPr>
          </a:p>
        </p:txBody>
      </p:sp>
      <p:sp>
        <p:nvSpPr>
          <p:cNvPr id="3" name="Content Placeholder 2"/>
          <p:cNvSpPr>
            <a:spLocks noGrp="1"/>
          </p:cNvSpPr>
          <p:nvPr>
            <p:ph idx="4294967295"/>
          </p:nvPr>
        </p:nvSpPr>
        <p:spPr>
          <a:xfrm>
            <a:off x="814387" y="1143635"/>
            <a:ext cx="11811000" cy="5826125"/>
          </a:xfrm>
        </p:spPr>
        <p:txBody>
          <a:bodyPr/>
          <a:lstStyle/>
          <a:p>
            <a:pPr marL="914400" lvl="1" indent="-457200">
              <a:buFont typeface="Arial" panose="020B0604020202020204" pitchFamily="34" charset="0"/>
              <a:buChar char="•"/>
            </a:pPr>
            <a:r>
              <a:rPr lang="en-US" dirty="0" err="1">
                <a:solidFill>
                  <a:srgbClr val="3557E0"/>
                </a:solidFill>
                <a:ea typeface="+mn-ea"/>
              </a:rPr>
              <a:t>Desigo</a:t>
            </a:r>
            <a:r>
              <a:rPr lang="en-US" dirty="0">
                <a:solidFill>
                  <a:srgbClr val="3557E0"/>
                </a:solidFill>
                <a:ea typeface="+mn-ea"/>
              </a:rPr>
              <a:t> CC is an integrated building management platform for managing high-performing buildings.  With its open design, it has been developed to create comfortable, safe, and efficient facilities.  It is easily scalable from simple single-discipline systems to fully integrated buildings.  </a:t>
            </a:r>
          </a:p>
          <a:p>
            <a:pPr marL="914400" lvl="1" indent="-457200">
              <a:buFont typeface="Arial" panose="020B0604020202020204" pitchFamily="34" charset="0"/>
              <a:buChar char="•"/>
            </a:pPr>
            <a:r>
              <a:rPr lang="en-US" dirty="0">
                <a:solidFill>
                  <a:srgbClr val="3557E0"/>
                </a:solidFill>
                <a:ea typeface="+mn-ea"/>
              </a:rPr>
              <a:t>It uses a RESTful API with a bearer token to provide security</a:t>
            </a:r>
          </a:p>
        </p:txBody>
      </p:sp>
    </p:spTree>
    <p:extLst>
      <p:ext uri="{BB962C8B-B14F-4D97-AF65-F5344CB8AC3E}">
        <p14:creationId xmlns:p14="http://schemas.microsoft.com/office/powerpoint/2010/main" val="2636759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1487" y="274637"/>
            <a:ext cx="12496800" cy="685800"/>
          </a:xfrm>
        </p:spPr>
        <p:txBody>
          <a:bodyPr/>
          <a:lstStyle/>
          <a:p>
            <a:pPr algn="l"/>
            <a:r>
              <a:rPr lang="en-US" b="1" dirty="0" err="1">
                <a:solidFill>
                  <a:srgbClr val="306091"/>
                </a:solidFill>
              </a:rPr>
              <a:t>Desigo</a:t>
            </a:r>
            <a:r>
              <a:rPr lang="en-US" b="1" dirty="0">
                <a:solidFill>
                  <a:srgbClr val="306091"/>
                </a:solidFill>
              </a:rPr>
              <a:t> Functions Part 2</a:t>
            </a:r>
          </a:p>
        </p:txBody>
      </p:sp>
      <p:sp>
        <p:nvSpPr>
          <p:cNvPr id="3" name="Content Placeholder 2"/>
          <p:cNvSpPr>
            <a:spLocks noGrp="1"/>
          </p:cNvSpPr>
          <p:nvPr>
            <p:ph idx="4294967295"/>
          </p:nvPr>
        </p:nvSpPr>
        <p:spPr>
          <a:xfrm>
            <a:off x="471487" y="1265237"/>
            <a:ext cx="12496800" cy="5867400"/>
          </a:xfrm>
          <a:noFill/>
          <a:ln w="9525">
            <a:noFill/>
            <a:round/>
            <a:headEnd/>
            <a:tailEnd/>
          </a:ln>
          <a:effectLst/>
        </p:spPr>
        <p:txBody>
          <a:bodyPr vert="horz" wrap="square" lIns="0" tIns="28224" rIns="0" bIns="0" numCol="1" anchor="t" anchorCtr="0" compatLnSpc="1">
            <a:prstTxWarp prst="textNoShape">
              <a:avLst/>
            </a:prstTxWarp>
          </a:bodyPr>
          <a:lstStyle/>
          <a:p>
            <a:pPr>
              <a:buFont typeface="Arial"/>
              <a:buChar char="•"/>
            </a:pPr>
            <a:r>
              <a:rPr lang="en-US" sz="2000" dirty="0" err="1">
                <a:solidFill>
                  <a:schemeClr val="tx1"/>
                </a:solidFill>
              </a:rPr>
              <a:t>desigoLearnFiltered</a:t>
            </a:r>
            <a:r>
              <a:rPr lang="en-US" sz="2000" dirty="0">
                <a:solidFill>
                  <a:schemeClr val="tx1"/>
                </a:solidFill>
              </a:rPr>
              <a:t> – get </a:t>
            </a:r>
            <a:r>
              <a:rPr lang="en-US" sz="2000" dirty="0" err="1">
                <a:solidFill>
                  <a:schemeClr val="tx1"/>
                </a:solidFill>
              </a:rPr>
              <a:t>objectType</a:t>
            </a:r>
            <a:r>
              <a:rPr lang="en-US" sz="2000" dirty="0">
                <a:solidFill>
                  <a:schemeClr val="tx1"/>
                </a:solidFill>
              </a:rPr>
              <a:t> 7400 points with a given string filter</a:t>
            </a:r>
            <a:endParaRPr lang="en-US" sz="2000" dirty="0">
              <a:solidFill>
                <a:schemeClr val="accent2"/>
              </a:solidFill>
            </a:endParaRP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desigoLearnFiltered</a:t>
            </a:r>
            <a:r>
              <a:rPr lang="en-US" sz="2000" dirty="0">
                <a:solidFill>
                  <a:srgbClr val="00B050"/>
                </a:solidFill>
              </a:rPr>
              <a:t>("temp")</a:t>
            </a:r>
          </a:p>
          <a:p>
            <a:pPr>
              <a:buFont typeface="Arial"/>
              <a:buChar char="•"/>
            </a:pPr>
            <a:r>
              <a:rPr lang="en-US" sz="2000" dirty="0" err="1">
                <a:solidFill>
                  <a:schemeClr val="tx1"/>
                </a:solidFill>
              </a:rPr>
              <a:t>desigoHisRead</a:t>
            </a:r>
            <a:r>
              <a:rPr lang="en-US" sz="2000" dirty="0">
                <a:solidFill>
                  <a:schemeClr val="tx1"/>
                </a:solidFill>
              </a:rPr>
              <a:t> – attempt to do a raw read from </a:t>
            </a:r>
            <a:r>
              <a:rPr lang="en-US" sz="2000" dirty="0" err="1">
                <a:solidFill>
                  <a:schemeClr val="tx1"/>
                </a:solidFill>
              </a:rPr>
              <a:t>Desigo</a:t>
            </a:r>
            <a:r>
              <a:rPr lang="en-US" sz="2000" dirty="0">
                <a:solidFill>
                  <a:schemeClr val="tx1"/>
                </a:solidFill>
              </a:rPr>
              <a:t> without synching</a:t>
            </a:r>
          </a:p>
          <a:p>
            <a:pPr lvl="1">
              <a:buFont typeface="Arial"/>
              <a:buChar char="•"/>
            </a:pPr>
            <a:r>
              <a:rPr lang="en-US" sz="2000" dirty="0">
                <a:solidFill>
                  <a:schemeClr val="tx1"/>
                </a:solidFill>
              </a:rPr>
              <a:t>Use the </a:t>
            </a:r>
            <a:r>
              <a:rPr lang="en-US" sz="2000" dirty="0">
                <a:solidFill>
                  <a:schemeClr val="accent2"/>
                </a:solidFill>
              </a:rPr>
              <a:t>debug</a:t>
            </a:r>
            <a:r>
              <a:rPr lang="en-US" sz="2000" dirty="0">
                <a:solidFill>
                  <a:schemeClr val="tx1"/>
                </a:solidFill>
              </a:rPr>
              <a:t> marker tag on the connector to get the raw history coming from </a:t>
            </a:r>
            <a:r>
              <a:rPr lang="en-US" sz="2000" dirty="0" err="1">
                <a:solidFill>
                  <a:schemeClr val="tx1"/>
                </a:solidFill>
              </a:rPr>
              <a:t>Desigo</a:t>
            </a:r>
            <a:endParaRPr lang="en-US" sz="2000" dirty="0">
              <a:solidFill>
                <a:schemeClr val="tx1"/>
              </a:solidFill>
            </a:endParaRP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desigoHisRead</a:t>
            </a:r>
            <a:r>
              <a:rPr lang="en-US" sz="2000" dirty="0">
                <a:solidFill>
                  <a:srgbClr val="00B050"/>
                </a:solidFill>
              </a:rPr>
              <a:t>(read(</a:t>
            </a:r>
            <a:r>
              <a:rPr lang="en-US" sz="2000" dirty="0" err="1">
                <a:solidFill>
                  <a:srgbClr val="00B050"/>
                </a:solidFill>
              </a:rPr>
              <a:t>desigoHis</a:t>
            </a:r>
            <a:r>
              <a:rPr lang="en-US" sz="2000" dirty="0">
                <a:solidFill>
                  <a:srgbClr val="00B050"/>
                </a:solidFill>
              </a:rPr>
              <a:t>))</a:t>
            </a: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desigoHisRead</a:t>
            </a:r>
            <a:r>
              <a:rPr lang="en-US" sz="2000" dirty="0">
                <a:solidFill>
                  <a:srgbClr val="00B050"/>
                </a:solidFill>
              </a:rPr>
              <a:t>("Building1.Zone1.Temp", today)</a:t>
            </a:r>
          </a:p>
          <a:p>
            <a:pPr>
              <a:buFont typeface="Arial"/>
              <a:buChar char="•"/>
            </a:pPr>
            <a:r>
              <a:rPr lang="en-US" sz="2000" dirty="0" err="1">
                <a:solidFill>
                  <a:schemeClr val="tx1"/>
                </a:solidFill>
              </a:rPr>
              <a:t>desigoVals</a:t>
            </a:r>
            <a:r>
              <a:rPr lang="en-US" sz="2000" dirty="0">
                <a:solidFill>
                  <a:schemeClr val="tx1"/>
                </a:solidFill>
              </a:rPr>
              <a:t> – return a list of addresses and </a:t>
            </a:r>
            <a:r>
              <a:rPr lang="en-US" sz="2000" dirty="0" err="1">
                <a:solidFill>
                  <a:schemeClr val="tx1"/>
                </a:solidFill>
              </a:rPr>
              <a:t>curVals</a:t>
            </a:r>
            <a:endParaRPr lang="en-US" sz="2000" dirty="0">
              <a:solidFill>
                <a:schemeClr val="tx1"/>
              </a:solidFill>
            </a:endParaRP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desigoVals</a:t>
            </a:r>
            <a:r>
              <a:rPr lang="en-US" sz="2000" dirty="0">
                <a:solidFill>
                  <a:srgbClr val="00B050"/>
                </a:solidFill>
              </a:rPr>
              <a:t>(</a:t>
            </a:r>
            <a:r>
              <a:rPr lang="en-US" sz="2000" dirty="0" err="1">
                <a:solidFill>
                  <a:srgbClr val="00B050"/>
                </a:solidFill>
              </a:rPr>
              <a:t>readAll</a:t>
            </a:r>
            <a:r>
              <a:rPr lang="en-US" sz="2000" dirty="0">
                <a:solidFill>
                  <a:srgbClr val="00B050"/>
                </a:solidFill>
              </a:rPr>
              <a:t>(</a:t>
            </a:r>
            <a:r>
              <a:rPr lang="en-US" sz="2000" dirty="0" err="1">
                <a:solidFill>
                  <a:srgbClr val="00B050"/>
                </a:solidFill>
              </a:rPr>
              <a:t>desigoCur</a:t>
            </a:r>
            <a:r>
              <a:rPr lang="en-US" sz="2000" dirty="0">
                <a:solidFill>
                  <a:srgbClr val="00B050"/>
                </a:solidFill>
              </a:rPr>
              <a:t>))</a:t>
            </a: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desigoVals</a:t>
            </a:r>
            <a:r>
              <a:rPr lang="en-US" sz="2000" dirty="0">
                <a:solidFill>
                  <a:srgbClr val="00B050"/>
                </a:solidFill>
              </a:rPr>
              <a:t>(null, ["pointAddr1", "pointAddr2"])</a:t>
            </a:r>
          </a:p>
          <a:p>
            <a:pPr>
              <a:buFont typeface="Arial"/>
              <a:buChar char="•"/>
            </a:pPr>
            <a:r>
              <a:rPr lang="en-US" sz="2000" dirty="0" err="1">
                <a:solidFill>
                  <a:schemeClr val="tx1"/>
                </a:solidFill>
              </a:rPr>
              <a:t>desigoPoints</a:t>
            </a:r>
            <a:r>
              <a:rPr lang="en-US" sz="2000" dirty="0">
                <a:solidFill>
                  <a:schemeClr val="tx1"/>
                </a:solidFill>
              </a:rPr>
              <a:t> – get all </a:t>
            </a:r>
            <a:r>
              <a:rPr lang="en-US" sz="2000" dirty="0" err="1">
                <a:solidFill>
                  <a:schemeClr val="tx1"/>
                </a:solidFill>
              </a:rPr>
              <a:t>objectType</a:t>
            </a:r>
            <a:r>
              <a:rPr lang="en-US" sz="2000" dirty="0">
                <a:solidFill>
                  <a:schemeClr val="tx1"/>
                </a:solidFill>
              </a:rPr>
              <a:t> 7400 points</a:t>
            </a: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desigoPoints</a:t>
            </a:r>
            <a:r>
              <a:rPr lang="en-US" sz="2000" dirty="0">
                <a:solidFill>
                  <a:srgbClr val="00B050"/>
                </a:solidFill>
              </a:rPr>
              <a:t>()</a:t>
            </a:r>
          </a:p>
          <a:p>
            <a:pPr>
              <a:buFont typeface="Arial"/>
              <a:buChar char="•"/>
            </a:pPr>
            <a:r>
              <a:rPr lang="en-US" sz="2000" dirty="0" err="1">
                <a:solidFill>
                  <a:schemeClr val="tx1"/>
                </a:solidFill>
              </a:rPr>
              <a:t>desigoTrends</a:t>
            </a:r>
            <a:r>
              <a:rPr lang="en-US" sz="2000" dirty="0">
                <a:solidFill>
                  <a:schemeClr val="tx1"/>
                </a:solidFill>
              </a:rPr>
              <a:t> – do a read from the trends table</a:t>
            </a:r>
          </a:p>
          <a:p>
            <a:pPr lvl="1">
              <a:buFont typeface="Arial"/>
              <a:buChar char="•"/>
            </a:pPr>
            <a:r>
              <a:rPr lang="en-US" sz="2000" dirty="0" err="1">
                <a:solidFill>
                  <a:srgbClr val="00B050"/>
                </a:solidFill>
              </a:rPr>
              <a:t>readAll</a:t>
            </a:r>
            <a:r>
              <a:rPr lang="en-US" sz="2000" dirty="0">
                <a:solidFill>
                  <a:srgbClr val="00B050"/>
                </a:solidFill>
              </a:rPr>
              <a:t>(</a:t>
            </a:r>
            <a:r>
              <a:rPr lang="en-US" sz="2000" dirty="0" err="1">
                <a:solidFill>
                  <a:srgbClr val="00B050"/>
                </a:solidFill>
              </a:rPr>
              <a:t>desigoHis</a:t>
            </a:r>
            <a:r>
              <a:rPr lang="en-US" sz="2000" dirty="0">
                <a:solidFill>
                  <a:srgbClr val="00B050"/>
                </a:solidFill>
              </a:rPr>
              <a:t>).</a:t>
            </a:r>
            <a:r>
              <a:rPr lang="en-US" sz="2000" dirty="0" err="1">
                <a:solidFill>
                  <a:srgbClr val="00B050"/>
                </a:solidFill>
              </a:rPr>
              <a:t>desigoTrends</a:t>
            </a:r>
            <a:r>
              <a:rPr lang="en-US" sz="2000" dirty="0">
                <a:solidFill>
                  <a:srgbClr val="00B050"/>
                </a:solidFill>
              </a:rPr>
              <a:t>()</a:t>
            </a:r>
          </a:p>
        </p:txBody>
      </p:sp>
    </p:spTree>
    <p:extLst>
      <p:ext uri="{BB962C8B-B14F-4D97-AF65-F5344CB8AC3E}">
        <p14:creationId xmlns:p14="http://schemas.microsoft.com/office/powerpoint/2010/main" val="1670851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1487" y="274637"/>
            <a:ext cx="12496800" cy="685800"/>
          </a:xfrm>
        </p:spPr>
        <p:txBody>
          <a:bodyPr/>
          <a:lstStyle/>
          <a:p>
            <a:pPr algn="l"/>
            <a:r>
              <a:rPr lang="en-US" b="1" dirty="0" err="1">
                <a:solidFill>
                  <a:srgbClr val="306091"/>
                </a:solidFill>
              </a:rPr>
              <a:t>Desigo</a:t>
            </a:r>
            <a:r>
              <a:rPr lang="en-US" b="1" dirty="0">
                <a:solidFill>
                  <a:srgbClr val="306091"/>
                </a:solidFill>
              </a:rPr>
              <a:t> Functions Part 3</a:t>
            </a:r>
          </a:p>
        </p:txBody>
      </p:sp>
      <p:sp>
        <p:nvSpPr>
          <p:cNvPr id="3" name="Content Placeholder 2"/>
          <p:cNvSpPr>
            <a:spLocks noGrp="1"/>
          </p:cNvSpPr>
          <p:nvPr>
            <p:ph idx="4294967295"/>
          </p:nvPr>
        </p:nvSpPr>
        <p:spPr>
          <a:xfrm>
            <a:off x="471487" y="1265237"/>
            <a:ext cx="12496800" cy="5867400"/>
          </a:xfrm>
          <a:noFill/>
          <a:ln w="9525">
            <a:noFill/>
            <a:round/>
            <a:headEnd/>
            <a:tailEnd/>
          </a:ln>
          <a:effectLst/>
        </p:spPr>
        <p:txBody>
          <a:bodyPr vert="horz" wrap="square" lIns="0" tIns="28224" rIns="0" bIns="0" numCol="1" anchor="t" anchorCtr="0" compatLnSpc="1">
            <a:prstTxWarp prst="textNoShape">
              <a:avLst/>
            </a:prstTxWarp>
          </a:bodyPr>
          <a:lstStyle/>
          <a:p>
            <a:pPr>
              <a:buFont typeface="Arial"/>
              <a:buChar char="•"/>
            </a:pPr>
            <a:r>
              <a:rPr lang="en-US" sz="2000" dirty="0" err="1">
                <a:solidFill>
                  <a:schemeClr val="tx1"/>
                </a:solidFill>
              </a:rPr>
              <a:t>desigoEverything</a:t>
            </a:r>
            <a:r>
              <a:rPr lang="en-US" sz="2000" dirty="0">
                <a:solidFill>
                  <a:schemeClr val="tx1"/>
                </a:solidFill>
              </a:rPr>
              <a:t> – get all </a:t>
            </a:r>
            <a:r>
              <a:rPr lang="en-US" sz="2000" dirty="0" err="1">
                <a:solidFill>
                  <a:schemeClr val="tx1"/>
                </a:solidFill>
              </a:rPr>
              <a:t>objectTypes</a:t>
            </a:r>
            <a:r>
              <a:rPr lang="en-US" sz="2000" dirty="0">
                <a:solidFill>
                  <a:schemeClr val="tx1"/>
                </a:solidFill>
              </a:rPr>
              <a:t> from the </a:t>
            </a:r>
            <a:r>
              <a:rPr lang="en-US" sz="2000" dirty="0" err="1">
                <a:solidFill>
                  <a:schemeClr val="tx1"/>
                </a:solidFill>
              </a:rPr>
              <a:t>systemBrowser</a:t>
            </a:r>
            <a:endParaRPr lang="en-US" sz="2000" dirty="0">
              <a:solidFill>
                <a:schemeClr val="tx1"/>
              </a:solidFill>
            </a:endParaRPr>
          </a:p>
          <a:p>
            <a:pPr lvl="1">
              <a:buFont typeface="Arial"/>
              <a:buChar char="•"/>
            </a:pPr>
            <a:r>
              <a:rPr lang="en-US" sz="2000" dirty="0" err="1">
                <a:solidFill>
                  <a:srgbClr val="00B050"/>
                </a:solidFill>
              </a:rPr>
              <a:t>readAll</a:t>
            </a:r>
            <a:r>
              <a:rPr lang="en-US" sz="2000" dirty="0">
                <a:solidFill>
                  <a:srgbClr val="00B050"/>
                </a:solidFill>
              </a:rPr>
              <a:t>(</a:t>
            </a:r>
            <a:r>
              <a:rPr lang="en-US" sz="2000" dirty="0" err="1">
                <a:solidFill>
                  <a:srgbClr val="00B050"/>
                </a:solidFill>
              </a:rPr>
              <a:t>desigoCur</a:t>
            </a:r>
            <a:r>
              <a:rPr lang="en-US" sz="2000" dirty="0">
                <a:solidFill>
                  <a:srgbClr val="00B050"/>
                </a:solidFill>
              </a:rPr>
              <a:t>).</a:t>
            </a:r>
            <a:r>
              <a:rPr lang="en-US" sz="2000" dirty="0" err="1">
                <a:solidFill>
                  <a:srgbClr val="00B050"/>
                </a:solidFill>
              </a:rPr>
              <a:t>desigoEverything</a:t>
            </a:r>
            <a:r>
              <a:rPr lang="en-US" sz="2000" dirty="0">
                <a:solidFill>
                  <a:srgbClr val="00B050"/>
                </a:solidFill>
              </a:rPr>
              <a:t>()</a:t>
            </a:r>
          </a:p>
          <a:p>
            <a:pPr>
              <a:buFont typeface="Arial"/>
              <a:buChar char="•"/>
            </a:pPr>
            <a:r>
              <a:rPr lang="en-US" sz="2000" dirty="0" err="1">
                <a:solidFill>
                  <a:schemeClr val="tx1"/>
                </a:solidFill>
              </a:rPr>
              <a:t>desigoGetServer</a:t>
            </a:r>
            <a:r>
              <a:rPr lang="en-US" sz="2000" dirty="0">
                <a:solidFill>
                  <a:schemeClr val="tx1"/>
                </a:solidFill>
              </a:rPr>
              <a:t> – get the name of the </a:t>
            </a:r>
            <a:r>
              <a:rPr lang="en-US" sz="2000" dirty="0" err="1">
                <a:solidFill>
                  <a:schemeClr val="tx1"/>
                </a:solidFill>
              </a:rPr>
              <a:t>Desigo</a:t>
            </a:r>
            <a:r>
              <a:rPr lang="en-US" sz="2000" dirty="0">
                <a:solidFill>
                  <a:schemeClr val="tx1"/>
                </a:solidFill>
              </a:rPr>
              <a:t> server</a:t>
            </a: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desigoGetServer</a:t>
            </a:r>
            <a:r>
              <a:rPr lang="en-US" sz="2000" dirty="0">
                <a:solidFill>
                  <a:srgbClr val="00B050"/>
                </a:solidFill>
              </a:rPr>
              <a:t>()</a:t>
            </a:r>
          </a:p>
          <a:p>
            <a:pPr>
              <a:buFont typeface="Arial"/>
              <a:buChar char="•"/>
            </a:pPr>
            <a:r>
              <a:rPr lang="en-US" sz="2000" dirty="0" err="1">
                <a:solidFill>
                  <a:schemeClr val="tx1"/>
                </a:solidFill>
              </a:rPr>
              <a:t>desigoToken</a:t>
            </a:r>
            <a:r>
              <a:rPr lang="en-US" sz="2000" dirty="0">
                <a:solidFill>
                  <a:schemeClr val="tx1"/>
                </a:solidFill>
              </a:rPr>
              <a:t> – get a bearer token to use for requests</a:t>
            </a:r>
          </a:p>
          <a:p>
            <a:pPr lvl="1">
              <a:buFont typeface="Arial"/>
              <a:buChar char="•"/>
            </a:pPr>
            <a:r>
              <a:rPr lang="en-US" sz="2000" dirty="0">
                <a:solidFill>
                  <a:schemeClr val="tx1"/>
                </a:solidFill>
              </a:rPr>
              <a:t>Use the </a:t>
            </a:r>
            <a:r>
              <a:rPr lang="en-US" sz="2000" dirty="0">
                <a:solidFill>
                  <a:srgbClr val="3557E0"/>
                </a:solidFill>
              </a:rPr>
              <a:t>debug</a:t>
            </a:r>
            <a:r>
              <a:rPr lang="en-US" sz="2000" dirty="0">
                <a:solidFill>
                  <a:schemeClr val="tx1"/>
                </a:solidFill>
              </a:rPr>
              <a:t> marker tag on the connector to get the raw response if you are not getting a token</a:t>
            </a:r>
            <a:endParaRPr lang="en-US" sz="2000" dirty="0">
              <a:solidFill>
                <a:srgbClr val="00B050"/>
              </a:solidFill>
            </a:endParaRP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desigoToken</a:t>
            </a:r>
            <a:r>
              <a:rPr lang="en-US" sz="2000" dirty="0">
                <a:solidFill>
                  <a:srgbClr val="00B050"/>
                </a:solidFill>
              </a:rPr>
              <a:t>()</a:t>
            </a:r>
          </a:p>
          <a:p>
            <a:pPr>
              <a:buFont typeface="Arial"/>
              <a:buChar char="•"/>
            </a:pPr>
            <a:r>
              <a:rPr lang="en-US" sz="2000" dirty="0" err="1">
                <a:solidFill>
                  <a:schemeClr val="tx1"/>
                </a:solidFill>
              </a:rPr>
              <a:t>desigoLogout</a:t>
            </a:r>
            <a:r>
              <a:rPr lang="en-US" sz="2000" dirty="0">
                <a:solidFill>
                  <a:schemeClr val="tx1"/>
                </a:solidFill>
              </a:rPr>
              <a:t> – log out of a user session on the </a:t>
            </a:r>
            <a:r>
              <a:rPr lang="en-US" sz="2000" dirty="0" err="1">
                <a:solidFill>
                  <a:schemeClr val="tx1"/>
                </a:solidFill>
              </a:rPr>
              <a:t>Desigo</a:t>
            </a:r>
            <a:r>
              <a:rPr lang="en-US" sz="2000" dirty="0">
                <a:solidFill>
                  <a:schemeClr val="tx1"/>
                </a:solidFill>
              </a:rPr>
              <a:t> server</a:t>
            </a: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desigoLogout</a:t>
            </a:r>
            <a:r>
              <a:rPr lang="en-US" sz="2000" dirty="0">
                <a:solidFill>
                  <a:srgbClr val="00B050"/>
                </a:solidFill>
              </a:rPr>
              <a:t>()</a:t>
            </a:r>
          </a:p>
        </p:txBody>
      </p:sp>
    </p:spTree>
    <p:extLst>
      <p:ext uri="{BB962C8B-B14F-4D97-AF65-F5344CB8AC3E}">
        <p14:creationId xmlns:p14="http://schemas.microsoft.com/office/powerpoint/2010/main" val="1905904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1487" y="274637"/>
            <a:ext cx="12496800" cy="685800"/>
          </a:xfrm>
        </p:spPr>
        <p:txBody>
          <a:bodyPr/>
          <a:lstStyle/>
          <a:p>
            <a:pPr algn="l"/>
            <a:r>
              <a:rPr lang="en-US" b="1" dirty="0" err="1">
                <a:solidFill>
                  <a:srgbClr val="306091"/>
                </a:solidFill>
              </a:rPr>
              <a:t>Desigo</a:t>
            </a:r>
            <a:r>
              <a:rPr lang="en-US" b="1" dirty="0">
                <a:solidFill>
                  <a:srgbClr val="306091"/>
                </a:solidFill>
              </a:rPr>
              <a:t> Functions Part 4</a:t>
            </a:r>
          </a:p>
        </p:txBody>
      </p:sp>
      <p:sp>
        <p:nvSpPr>
          <p:cNvPr id="3" name="Content Placeholder 2"/>
          <p:cNvSpPr>
            <a:spLocks noGrp="1"/>
          </p:cNvSpPr>
          <p:nvPr>
            <p:ph idx="4294967295"/>
          </p:nvPr>
        </p:nvSpPr>
        <p:spPr>
          <a:xfrm>
            <a:off x="471487" y="1265237"/>
            <a:ext cx="12496800" cy="5867400"/>
          </a:xfrm>
          <a:noFill/>
          <a:ln w="9525">
            <a:noFill/>
            <a:round/>
            <a:headEnd/>
            <a:tailEnd/>
          </a:ln>
          <a:effectLst/>
        </p:spPr>
        <p:txBody>
          <a:bodyPr vert="horz" wrap="square" lIns="0" tIns="28224" rIns="0" bIns="0" numCol="1" anchor="t" anchorCtr="0" compatLnSpc="1">
            <a:prstTxWarp prst="textNoShape">
              <a:avLst/>
            </a:prstTxWarp>
          </a:bodyPr>
          <a:lstStyle/>
          <a:p>
            <a:pPr>
              <a:buFont typeface="Arial"/>
              <a:buChar char="•"/>
            </a:pPr>
            <a:r>
              <a:rPr lang="en-US" sz="2000" dirty="0" err="1">
                <a:solidFill>
                  <a:schemeClr val="tx1"/>
                </a:solidFill>
              </a:rPr>
              <a:t>desigoLearnCodes</a:t>
            </a:r>
            <a:r>
              <a:rPr lang="en-US" sz="2000" dirty="0">
                <a:solidFill>
                  <a:schemeClr val="tx1"/>
                </a:solidFill>
              </a:rPr>
              <a:t> – return </a:t>
            </a:r>
            <a:r>
              <a:rPr lang="en-US" sz="2000" dirty="0" err="1">
                <a:solidFill>
                  <a:schemeClr val="tx1"/>
                </a:solidFill>
              </a:rPr>
              <a:t>typeIDs</a:t>
            </a:r>
            <a:r>
              <a:rPr lang="en-US" sz="2000" dirty="0">
                <a:solidFill>
                  <a:schemeClr val="tx1"/>
                </a:solidFill>
              </a:rPr>
              <a:t> to be used with the </a:t>
            </a:r>
            <a:r>
              <a:rPr lang="en-US" sz="2000" dirty="0" err="1">
                <a:solidFill>
                  <a:srgbClr val="3557E0"/>
                </a:solidFill>
              </a:rPr>
              <a:t>desigoLearnPointsMultiCodes</a:t>
            </a:r>
            <a:r>
              <a:rPr lang="en-US" sz="2000" dirty="0">
                <a:solidFill>
                  <a:srgbClr val="3557E0"/>
                </a:solidFill>
              </a:rPr>
              <a:t>()</a:t>
            </a:r>
            <a:r>
              <a:rPr lang="en-US" sz="2000" dirty="0">
                <a:solidFill>
                  <a:schemeClr val="tx1"/>
                </a:solidFill>
              </a:rPr>
              <a:t> </a:t>
            </a:r>
            <a:r>
              <a:rPr lang="en-US" sz="2000" dirty="0" err="1">
                <a:solidFill>
                  <a:schemeClr val="tx1"/>
                </a:solidFill>
              </a:rPr>
              <a:t>functtion</a:t>
            </a:r>
            <a:endParaRPr lang="en-US" sz="2000" dirty="0">
              <a:solidFill>
                <a:schemeClr val="tx1"/>
              </a:solidFill>
            </a:endParaRPr>
          </a:p>
          <a:p>
            <a:pPr lvl="1">
              <a:buFont typeface="Arial"/>
              <a:buChar char="•"/>
            </a:pPr>
            <a:r>
              <a:rPr lang="en-US" sz="2000" dirty="0">
                <a:solidFill>
                  <a:srgbClr val="00B050"/>
                </a:solidFill>
              </a:rPr>
              <a:t>read (</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desigoLearnCodes</a:t>
            </a:r>
            <a:r>
              <a:rPr lang="en-US" sz="2000" dirty="0">
                <a:solidFill>
                  <a:srgbClr val="00B050"/>
                </a:solidFill>
              </a:rPr>
              <a:t>()</a:t>
            </a:r>
          </a:p>
          <a:p>
            <a:pPr>
              <a:buFont typeface="Arial"/>
              <a:buChar char="•"/>
            </a:pPr>
            <a:r>
              <a:rPr lang="en-US" sz="2000" dirty="0" err="1">
                <a:solidFill>
                  <a:schemeClr val="tx1"/>
                </a:solidFill>
              </a:rPr>
              <a:t>desigoLearnPointsMultiCodes</a:t>
            </a:r>
            <a:r>
              <a:rPr lang="en-US" sz="2000" dirty="0">
                <a:solidFill>
                  <a:schemeClr val="tx1"/>
                </a:solidFill>
              </a:rPr>
              <a:t> – return points with the specified </a:t>
            </a:r>
            <a:r>
              <a:rPr lang="en-US" sz="2000" dirty="0" err="1">
                <a:solidFill>
                  <a:schemeClr val="tx1"/>
                </a:solidFill>
              </a:rPr>
              <a:t>typeIDs</a:t>
            </a:r>
            <a:r>
              <a:rPr lang="en-US" sz="2000" dirty="0">
                <a:solidFill>
                  <a:schemeClr val="tx1"/>
                </a:solidFill>
              </a:rPr>
              <a:t>; below is the default</a:t>
            </a: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desigoLearnPointsMultiCodes</a:t>
            </a:r>
            <a:r>
              <a:rPr lang="en-US" sz="2000" dirty="0">
                <a:solidFill>
                  <a:srgbClr val="00B050"/>
                </a:solidFill>
              </a:rPr>
              <a:t>([1100,2200,6700,7800])</a:t>
            </a:r>
          </a:p>
          <a:p>
            <a:pPr>
              <a:buFont typeface="Arial"/>
              <a:buChar char="•"/>
            </a:pPr>
            <a:r>
              <a:rPr lang="en-US" sz="2000" dirty="0" err="1">
                <a:solidFill>
                  <a:schemeClr val="tx1"/>
                </a:solidFill>
              </a:rPr>
              <a:t>desigoLearnSubPoints</a:t>
            </a:r>
            <a:r>
              <a:rPr lang="en-US" sz="2000" dirty="0">
                <a:solidFill>
                  <a:schemeClr val="tx1"/>
                </a:solidFill>
              </a:rPr>
              <a:t> – return </a:t>
            </a:r>
            <a:r>
              <a:rPr lang="en-US" sz="2000" dirty="0" err="1">
                <a:solidFill>
                  <a:schemeClr val="tx1"/>
                </a:solidFill>
              </a:rPr>
              <a:t>Desigo</a:t>
            </a:r>
            <a:r>
              <a:rPr lang="en-US" sz="2000" dirty="0">
                <a:solidFill>
                  <a:schemeClr val="tx1"/>
                </a:solidFill>
              </a:rPr>
              <a:t> </a:t>
            </a:r>
            <a:r>
              <a:rPr lang="en-US" sz="2000" dirty="0" err="1">
                <a:solidFill>
                  <a:schemeClr val="tx1"/>
                </a:solidFill>
              </a:rPr>
              <a:t>SubPoints</a:t>
            </a:r>
            <a:r>
              <a:rPr lang="en-US" sz="2000" dirty="0">
                <a:solidFill>
                  <a:schemeClr val="tx1"/>
                </a:solidFill>
              </a:rPr>
              <a:t> for a given </a:t>
            </a:r>
            <a:r>
              <a:rPr lang="en-US" sz="2000" dirty="0" err="1">
                <a:solidFill>
                  <a:schemeClr val="tx1"/>
                </a:solidFill>
              </a:rPr>
              <a:t>Desigo</a:t>
            </a:r>
            <a:r>
              <a:rPr lang="en-US" sz="2000" dirty="0">
                <a:solidFill>
                  <a:schemeClr val="tx1"/>
                </a:solidFill>
              </a:rPr>
              <a:t> address</a:t>
            </a:r>
          </a:p>
          <a:p>
            <a:pPr lvl="1">
              <a:buFont typeface="Arial"/>
              <a:buChar char="•"/>
            </a:pPr>
            <a:r>
              <a:rPr lang="en-US" sz="2000" dirty="0">
                <a:solidFill>
                  <a:srgbClr val="00B050"/>
                </a:solidFill>
              </a:rPr>
              <a:t>read(</a:t>
            </a:r>
            <a:r>
              <a:rPr lang="en-US" sz="2000" dirty="0" err="1">
                <a:solidFill>
                  <a:srgbClr val="00B050"/>
                </a:solidFill>
              </a:rPr>
              <a:t>desigoConn</a:t>
            </a:r>
            <a:r>
              <a:rPr lang="en-US" sz="2000" dirty="0">
                <a:solidFill>
                  <a:srgbClr val="00B050"/>
                </a:solidFill>
              </a:rPr>
              <a:t>).</a:t>
            </a:r>
            <a:r>
              <a:rPr lang="en-US" sz="2000" dirty="0" err="1">
                <a:solidFill>
                  <a:srgbClr val="00B050"/>
                </a:solidFill>
              </a:rPr>
              <a:t>desigoLearnSubPoints</a:t>
            </a:r>
            <a:r>
              <a:rPr lang="en-US" sz="2000" dirty="0">
                <a:solidFill>
                  <a:srgbClr val="00B050"/>
                </a:solidFill>
              </a:rPr>
              <a:t>("System1:GMS_AP1_B01.AH01.TECSW100")</a:t>
            </a:r>
          </a:p>
        </p:txBody>
      </p:sp>
    </p:spTree>
    <p:extLst>
      <p:ext uri="{BB962C8B-B14F-4D97-AF65-F5344CB8AC3E}">
        <p14:creationId xmlns:p14="http://schemas.microsoft.com/office/powerpoint/2010/main" val="549746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1487" y="274637"/>
            <a:ext cx="12496800" cy="685800"/>
          </a:xfrm>
        </p:spPr>
        <p:txBody>
          <a:bodyPr/>
          <a:lstStyle/>
          <a:p>
            <a:pPr algn="l"/>
            <a:r>
              <a:rPr lang="en-US" b="1" dirty="0" err="1">
                <a:solidFill>
                  <a:srgbClr val="306091"/>
                </a:solidFill>
              </a:rPr>
              <a:t>Desigo</a:t>
            </a:r>
            <a:r>
              <a:rPr lang="en-US" b="1" dirty="0">
                <a:solidFill>
                  <a:srgbClr val="306091"/>
                </a:solidFill>
              </a:rPr>
              <a:t> View Functions</a:t>
            </a:r>
          </a:p>
        </p:txBody>
      </p:sp>
      <p:sp>
        <p:nvSpPr>
          <p:cNvPr id="3" name="Content Placeholder 2"/>
          <p:cNvSpPr>
            <a:spLocks noGrp="1"/>
          </p:cNvSpPr>
          <p:nvPr>
            <p:ph idx="4294967295"/>
          </p:nvPr>
        </p:nvSpPr>
        <p:spPr>
          <a:xfrm>
            <a:off x="471487" y="1112837"/>
            <a:ext cx="12496800" cy="6248400"/>
          </a:xfrm>
          <a:noFill/>
          <a:ln w="9525">
            <a:noFill/>
            <a:round/>
            <a:headEnd/>
            <a:tailEnd/>
          </a:ln>
          <a:effectLst/>
        </p:spPr>
        <p:txBody>
          <a:bodyPr vert="horz" wrap="square" lIns="0" tIns="28224" rIns="0" bIns="0" numCol="1" anchor="t" anchorCtr="0" compatLnSpc="1">
            <a:prstTxWarp prst="textNoShape">
              <a:avLst/>
            </a:prstTxWarp>
          </a:bodyPr>
          <a:lstStyle/>
          <a:p>
            <a:pPr>
              <a:buFont typeface="Arial"/>
              <a:buChar char="•"/>
            </a:pPr>
            <a:r>
              <a:rPr lang="en-US" sz="2000" dirty="0" err="1">
                <a:solidFill>
                  <a:schemeClr val="tx1"/>
                </a:solidFill>
              </a:rPr>
              <a:t>desigoDupFinder</a:t>
            </a:r>
            <a:r>
              <a:rPr lang="en-US" sz="2000" dirty="0">
                <a:solidFill>
                  <a:schemeClr val="tx1"/>
                </a:solidFill>
              </a:rPr>
              <a:t> – find points with the same addresses (default </a:t>
            </a:r>
            <a:r>
              <a:rPr lang="en-US" sz="2000" dirty="0">
                <a:solidFill>
                  <a:schemeClr val="accent2"/>
                </a:solidFill>
              </a:rPr>
              <a:t>true</a:t>
            </a:r>
            <a:r>
              <a:rPr lang="en-US" sz="2000" dirty="0">
                <a:solidFill>
                  <a:schemeClr val="tx1"/>
                </a:solidFill>
              </a:rPr>
              <a:t> will add </a:t>
            </a:r>
            <a:r>
              <a:rPr lang="en-US" sz="2000" dirty="0" err="1">
                <a:solidFill>
                  <a:schemeClr val="tx1"/>
                </a:solidFill>
              </a:rPr>
              <a:t>dupPoint</a:t>
            </a:r>
            <a:r>
              <a:rPr lang="en-US" sz="2000" dirty="0">
                <a:solidFill>
                  <a:schemeClr val="tx1"/>
                </a:solidFill>
              </a:rPr>
              <a:t> tag to point)</a:t>
            </a:r>
          </a:p>
          <a:p>
            <a:pPr lvl="1">
              <a:buFont typeface="Arial"/>
              <a:buChar char="•"/>
            </a:pPr>
            <a:r>
              <a:rPr lang="en-US" sz="2000" dirty="0" err="1">
                <a:solidFill>
                  <a:srgbClr val="00B050"/>
                </a:solidFill>
              </a:rPr>
              <a:t>desigoDupFinder</a:t>
            </a:r>
            <a:r>
              <a:rPr lang="en-US" sz="2000" dirty="0">
                <a:solidFill>
                  <a:srgbClr val="00B050"/>
                </a:solidFill>
              </a:rPr>
              <a:t>(true)</a:t>
            </a:r>
          </a:p>
          <a:p>
            <a:pPr>
              <a:buFont typeface="Arial"/>
              <a:buChar char="•"/>
            </a:pPr>
            <a:r>
              <a:rPr lang="en-US" sz="2000" dirty="0" err="1">
                <a:solidFill>
                  <a:schemeClr val="tx1"/>
                </a:solidFill>
              </a:rPr>
              <a:t>desigoMakePointsToBuckets</a:t>
            </a:r>
            <a:r>
              <a:rPr lang="en-US" sz="2000" dirty="0">
                <a:solidFill>
                  <a:schemeClr val="tx1"/>
                </a:solidFill>
              </a:rPr>
              <a:t> – assigns tuning records to </a:t>
            </a:r>
            <a:r>
              <a:rPr lang="en-US" sz="2000" dirty="0" err="1">
                <a:solidFill>
                  <a:schemeClr val="tx1"/>
                </a:solidFill>
              </a:rPr>
              <a:t>Desigo</a:t>
            </a:r>
            <a:r>
              <a:rPr lang="en-US" sz="2000" dirty="0">
                <a:solidFill>
                  <a:schemeClr val="tx1"/>
                </a:solidFill>
              </a:rPr>
              <a:t> </a:t>
            </a:r>
            <a:r>
              <a:rPr lang="en-US" sz="2000" dirty="0" err="1">
                <a:solidFill>
                  <a:schemeClr val="tx1"/>
                </a:solidFill>
              </a:rPr>
              <a:t>curVal</a:t>
            </a:r>
            <a:r>
              <a:rPr lang="en-US" sz="2000" dirty="0">
                <a:solidFill>
                  <a:schemeClr val="tx1"/>
                </a:solidFill>
              </a:rPr>
              <a:t> points (use </a:t>
            </a:r>
            <a:r>
              <a:rPr lang="en-US" sz="2000" dirty="0" err="1">
                <a:solidFill>
                  <a:schemeClr val="tx1"/>
                </a:solidFill>
              </a:rPr>
              <a:t>desigoTuningBuckets</a:t>
            </a:r>
            <a:r>
              <a:rPr lang="en-US" sz="2000" dirty="0">
                <a:solidFill>
                  <a:schemeClr val="tx1"/>
                </a:solidFill>
              </a:rPr>
              <a:t> view)</a:t>
            </a:r>
          </a:p>
          <a:p>
            <a:pPr lvl="1">
              <a:buFont typeface="Arial"/>
              <a:buChar char="•"/>
            </a:pPr>
            <a:r>
              <a:rPr lang="en-US" sz="1600" dirty="0">
                <a:solidFill>
                  <a:schemeClr val="tx1"/>
                </a:solidFill>
              </a:rPr>
              <a:t>Number of points per </a:t>
            </a:r>
            <a:r>
              <a:rPr lang="en-US" sz="1600" dirty="0" err="1">
                <a:solidFill>
                  <a:schemeClr val="tx1"/>
                </a:solidFill>
              </a:rPr>
              <a:t>connTuningRec</a:t>
            </a:r>
            <a:endParaRPr lang="en-US" sz="1600" dirty="0">
              <a:solidFill>
                <a:schemeClr val="tx1"/>
              </a:solidFill>
            </a:endParaRPr>
          </a:p>
          <a:p>
            <a:pPr lvl="1">
              <a:buFont typeface="Arial"/>
              <a:buChar char="•"/>
            </a:pPr>
            <a:r>
              <a:rPr lang="en-US" sz="2000" dirty="0" err="1">
                <a:solidFill>
                  <a:srgbClr val="00B050"/>
                </a:solidFill>
              </a:rPr>
              <a:t>desigoMakePointsToBuckets</a:t>
            </a:r>
            <a:r>
              <a:rPr lang="en-US" sz="2000" dirty="0">
                <a:solidFill>
                  <a:srgbClr val="00B050"/>
                </a:solidFill>
              </a:rPr>
              <a:t>(100)</a:t>
            </a:r>
          </a:p>
          <a:p>
            <a:pPr>
              <a:buFont typeface="Arial"/>
              <a:buChar char="•"/>
            </a:pPr>
            <a:r>
              <a:rPr lang="en-US" sz="2000" dirty="0" err="1">
                <a:solidFill>
                  <a:schemeClr val="tx1"/>
                </a:solidFill>
              </a:rPr>
              <a:t>desigoMakeTuningBuckets</a:t>
            </a:r>
            <a:r>
              <a:rPr lang="en-US" sz="2000" dirty="0">
                <a:solidFill>
                  <a:schemeClr val="tx1"/>
                </a:solidFill>
              </a:rPr>
              <a:t> – makes </a:t>
            </a:r>
            <a:r>
              <a:rPr lang="en-US" sz="2000" dirty="0" err="1">
                <a:solidFill>
                  <a:schemeClr val="tx1"/>
                </a:solidFill>
              </a:rPr>
              <a:t>Desigo</a:t>
            </a:r>
            <a:r>
              <a:rPr lang="en-US" sz="2000" dirty="0">
                <a:solidFill>
                  <a:schemeClr val="tx1"/>
                </a:solidFill>
              </a:rPr>
              <a:t> Tuning records (use </a:t>
            </a:r>
            <a:r>
              <a:rPr lang="en-US" sz="2000" dirty="0" err="1">
                <a:solidFill>
                  <a:schemeClr val="tx1"/>
                </a:solidFill>
              </a:rPr>
              <a:t>desigoTuningBuckets</a:t>
            </a:r>
            <a:r>
              <a:rPr lang="en-US" sz="2000" dirty="0">
                <a:solidFill>
                  <a:schemeClr val="tx1"/>
                </a:solidFill>
              </a:rPr>
              <a:t> view)</a:t>
            </a:r>
          </a:p>
          <a:p>
            <a:pPr lvl="1">
              <a:buFont typeface="Arial"/>
              <a:buChar char="•"/>
            </a:pPr>
            <a:r>
              <a:rPr lang="en-US" sz="1600" dirty="0">
                <a:solidFill>
                  <a:schemeClr val="tx1"/>
                </a:solidFill>
              </a:rPr>
              <a:t>Number of points per </a:t>
            </a:r>
            <a:r>
              <a:rPr lang="en-US" sz="1600" dirty="0" err="1">
                <a:solidFill>
                  <a:schemeClr val="tx1"/>
                </a:solidFill>
              </a:rPr>
              <a:t>connTuningRec</a:t>
            </a:r>
            <a:r>
              <a:rPr lang="en-US" sz="1600" dirty="0">
                <a:solidFill>
                  <a:schemeClr val="tx1"/>
                </a:solidFill>
              </a:rPr>
              <a:t>, starting </a:t>
            </a:r>
            <a:r>
              <a:rPr lang="en-US" sz="1600" dirty="0" err="1">
                <a:solidFill>
                  <a:schemeClr val="tx1"/>
                </a:solidFill>
              </a:rPr>
              <a:t>pollFreq</a:t>
            </a:r>
            <a:r>
              <a:rPr lang="en-US" sz="1600" dirty="0">
                <a:solidFill>
                  <a:schemeClr val="tx1"/>
                </a:solidFill>
              </a:rPr>
              <a:t>, max </a:t>
            </a:r>
            <a:r>
              <a:rPr lang="en-US" sz="1600" dirty="0" err="1">
                <a:solidFill>
                  <a:schemeClr val="tx1"/>
                </a:solidFill>
              </a:rPr>
              <a:t>pollFreq</a:t>
            </a:r>
            <a:endParaRPr lang="en-US" sz="1600" dirty="0">
              <a:solidFill>
                <a:schemeClr val="tx1"/>
              </a:solidFill>
            </a:endParaRPr>
          </a:p>
          <a:p>
            <a:pPr lvl="1">
              <a:buFont typeface="Arial"/>
              <a:buChar char="•"/>
            </a:pPr>
            <a:r>
              <a:rPr lang="en-US" sz="2000" dirty="0" err="1">
                <a:solidFill>
                  <a:srgbClr val="00B050"/>
                </a:solidFill>
              </a:rPr>
              <a:t>desigoMakeTuningBuckets</a:t>
            </a:r>
            <a:r>
              <a:rPr lang="en-US" sz="2000" dirty="0">
                <a:solidFill>
                  <a:srgbClr val="00B050"/>
                </a:solidFill>
              </a:rPr>
              <a:t>(100, 5min, 9min)</a:t>
            </a:r>
          </a:p>
          <a:p>
            <a:pPr>
              <a:buFont typeface="Arial"/>
              <a:buChar char="•"/>
            </a:pPr>
            <a:r>
              <a:rPr lang="en-US" sz="2000" dirty="0" err="1">
                <a:solidFill>
                  <a:schemeClr val="tx1"/>
                </a:solidFill>
              </a:rPr>
              <a:t>desigoViewStatus</a:t>
            </a:r>
            <a:r>
              <a:rPr lang="en-US" sz="2000" dirty="0">
                <a:solidFill>
                  <a:schemeClr val="tx1"/>
                </a:solidFill>
              </a:rPr>
              <a:t> – see </a:t>
            </a:r>
            <a:r>
              <a:rPr lang="en-US" sz="2000" dirty="0" err="1">
                <a:solidFill>
                  <a:schemeClr val="tx1"/>
                </a:solidFill>
              </a:rPr>
              <a:t>Desigo</a:t>
            </a:r>
            <a:r>
              <a:rPr lang="en-US" sz="2000" dirty="0">
                <a:solidFill>
                  <a:schemeClr val="tx1"/>
                </a:solidFill>
              </a:rPr>
              <a:t> points</a:t>
            </a:r>
          </a:p>
          <a:p>
            <a:pPr lvl="1">
              <a:buFont typeface="Arial"/>
              <a:buChar char="•"/>
            </a:pPr>
            <a:r>
              <a:rPr lang="en-US" sz="2000" dirty="0" err="1">
                <a:solidFill>
                  <a:srgbClr val="00B050"/>
                </a:solidFill>
              </a:rPr>
              <a:t>desigoViewStatus</a:t>
            </a:r>
            <a:r>
              <a:rPr lang="en-US" sz="2000" dirty="0">
                <a:solidFill>
                  <a:srgbClr val="00B050"/>
                </a:solidFill>
              </a:rPr>
              <a:t>()</a:t>
            </a:r>
          </a:p>
          <a:p>
            <a:pPr>
              <a:buFont typeface="Arial"/>
              <a:buChar char="•"/>
            </a:pPr>
            <a:r>
              <a:rPr lang="en-US" sz="2000" dirty="0" err="1">
                <a:solidFill>
                  <a:schemeClr val="tx1"/>
                </a:solidFill>
              </a:rPr>
              <a:t>desigoViewSummary</a:t>
            </a:r>
            <a:r>
              <a:rPr lang="en-US" sz="2000" dirty="0">
                <a:solidFill>
                  <a:schemeClr val="tx1"/>
                </a:solidFill>
              </a:rPr>
              <a:t> – see status of </a:t>
            </a:r>
            <a:r>
              <a:rPr lang="en-US" sz="2000" dirty="0" err="1">
                <a:solidFill>
                  <a:schemeClr val="tx1"/>
                </a:solidFill>
              </a:rPr>
              <a:t>Desigo</a:t>
            </a:r>
            <a:r>
              <a:rPr lang="en-US" sz="2000" dirty="0">
                <a:solidFill>
                  <a:schemeClr val="tx1"/>
                </a:solidFill>
              </a:rPr>
              <a:t> points</a:t>
            </a:r>
          </a:p>
          <a:p>
            <a:pPr lvl="1">
              <a:buFont typeface="Arial"/>
              <a:buChar char="•"/>
            </a:pPr>
            <a:r>
              <a:rPr lang="en-US" sz="2000" dirty="0" err="1">
                <a:solidFill>
                  <a:srgbClr val="00B050"/>
                </a:solidFill>
              </a:rPr>
              <a:t>desigoViewSummary</a:t>
            </a:r>
            <a:r>
              <a:rPr lang="en-US" sz="2000" dirty="0">
                <a:solidFill>
                  <a:srgbClr val="00B050"/>
                </a:solidFill>
              </a:rPr>
              <a:t>()</a:t>
            </a:r>
          </a:p>
          <a:p>
            <a:pPr>
              <a:buFont typeface="Arial"/>
              <a:buChar char="•"/>
            </a:pPr>
            <a:r>
              <a:rPr lang="en-US" sz="2000" dirty="0" err="1">
                <a:solidFill>
                  <a:schemeClr val="tx1"/>
                </a:solidFill>
              </a:rPr>
              <a:t>desigoViewTuning</a:t>
            </a:r>
            <a:r>
              <a:rPr lang="en-US" sz="2000" dirty="0">
                <a:solidFill>
                  <a:schemeClr val="tx1"/>
                </a:solidFill>
              </a:rPr>
              <a:t> – display </a:t>
            </a:r>
            <a:r>
              <a:rPr lang="en-US" sz="2000" dirty="0" err="1">
                <a:solidFill>
                  <a:schemeClr val="tx1"/>
                </a:solidFill>
              </a:rPr>
              <a:t>Desigo</a:t>
            </a:r>
            <a:r>
              <a:rPr lang="en-US" sz="2000" dirty="0">
                <a:solidFill>
                  <a:schemeClr val="tx1"/>
                </a:solidFill>
              </a:rPr>
              <a:t> tuning records</a:t>
            </a:r>
          </a:p>
          <a:p>
            <a:pPr lvl="1">
              <a:buFont typeface="Arial"/>
              <a:buChar char="•"/>
            </a:pPr>
            <a:r>
              <a:rPr lang="en-US" sz="2000" dirty="0" err="1">
                <a:solidFill>
                  <a:srgbClr val="00B050"/>
                </a:solidFill>
              </a:rPr>
              <a:t>desigoViewTuning</a:t>
            </a:r>
            <a:r>
              <a:rPr lang="en-US" sz="2000" dirty="0">
                <a:solidFill>
                  <a:srgbClr val="00B050"/>
                </a:solidFill>
              </a:rPr>
              <a:t>()</a:t>
            </a:r>
          </a:p>
        </p:txBody>
      </p:sp>
    </p:spTree>
    <p:extLst>
      <p:ext uri="{BB962C8B-B14F-4D97-AF65-F5344CB8AC3E}">
        <p14:creationId xmlns:p14="http://schemas.microsoft.com/office/powerpoint/2010/main" val="2349365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687" y="427037"/>
            <a:ext cx="12344400" cy="955675"/>
          </a:xfrm>
        </p:spPr>
        <p:txBody>
          <a:bodyPr/>
          <a:lstStyle/>
          <a:p>
            <a:pPr algn="l"/>
            <a:r>
              <a:rPr lang="en-US" b="1" dirty="0">
                <a:solidFill>
                  <a:srgbClr val="306091"/>
                </a:solidFill>
              </a:rPr>
              <a:t>Getting Data for </a:t>
            </a:r>
            <a:r>
              <a:rPr lang="en-US" b="1" dirty="0" err="1">
                <a:solidFill>
                  <a:srgbClr val="306091"/>
                </a:solidFill>
              </a:rPr>
              <a:t>Desigo</a:t>
            </a:r>
            <a:r>
              <a:rPr lang="en-US" b="1" dirty="0">
                <a:solidFill>
                  <a:srgbClr val="306091"/>
                </a:solidFill>
              </a:rPr>
              <a:t> Points</a:t>
            </a:r>
            <a:br>
              <a:rPr lang="en-US" sz="4000" b="1" dirty="0">
                <a:solidFill>
                  <a:srgbClr val="306091"/>
                </a:solidFill>
              </a:rPr>
            </a:br>
            <a:r>
              <a:rPr lang="en-US" sz="3200" b="1" i="1" dirty="0">
                <a:solidFill>
                  <a:schemeClr val="tx1"/>
                </a:solidFill>
              </a:rPr>
              <a:t>Manually or Automatically</a:t>
            </a:r>
            <a:endParaRPr lang="en-US" sz="4800" b="1" dirty="0">
              <a:solidFill>
                <a:schemeClr val="tx1"/>
              </a:solidFill>
            </a:endParaRPr>
          </a:p>
        </p:txBody>
      </p:sp>
      <p:sp>
        <p:nvSpPr>
          <p:cNvPr id="3" name="Content Placeholder 2"/>
          <p:cNvSpPr>
            <a:spLocks noGrp="1"/>
          </p:cNvSpPr>
          <p:nvPr>
            <p:ph idx="4294967295"/>
          </p:nvPr>
        </p:nvSpPr>
        <p:spPr>
          <a:xfrm>
            <a:off x="547687" y="1646237"/>
            <a:ext cx="12344400" cy="5638800"/>
          </a:xfrm>
        </p:spPr>
        <p:txBody>
          <a:bodyPr/>
          <a:lstStyle/>
          <a:p>
            <a:pPr marL="914400" lvl="1" indent="-457200">
              <a:buFont typeface="Arial" panose="020B0604020202020204" pitchFamily="34" charset="0"/>
              <a:buChar char="•"/>
            </a:pPr>
            <a:r>
              <a:rPr lang="en-US" sz="2400" dirty="0">
                <a:solidFill>
                  <a:srgbClr val="3557E0"/>
                </a:solidFill>
              </a:rPr>
              <a:t>Collecting current values (from </a:t>
            </a:r>
            <a:r>
              <a:rPr lang="en-US" sz="2400" dirty="0" err="1">
                <a:solidFill>
                  <a:srgbClr val="3557E0"/>
                </a:solidFill>
              </a:rPr>
              <a:t>curVal</a:t>
            </a:r>
            <a:r>
              <a:rPr lang="en-US" sz="2400" dirty="0">
                <a:solidFill>
                  <a:srgbClr val="3557E0"/>
                </a:solidFill>
              </a:rPr>
              <a:t>): </a:t>
            </a:r>
          </a:p>
          <a:p>
            <a:pPr marL="1314450" lvl="2" indent="-457200">
              <a:buFont typeface="Arial" panose="020B0604020202020204" pitchFamily="34" charset="0"/>
              <a:buChar char="•"/>
            </a:pPr>
            <a:r>
              <a:rPr lang="en-US" sz="2000" dirty="0">
                <a:solidFill>
                  <a:srgbClr val="3557E0"/>
                </a:solidFill>
              </a:rPr>
              <a:t>Each point must have these tags:</a:t>
            </a:r>
          </a:p>
          <a:p>
            <a:pPr marL="1771650" lvl="3" indent="-457200">
              <a:buFont typeface="Arial" panose="020B0604020202020204" pitchFamily="34" charset="0"/>
              <a:buChar char="•"/>
            </a:pPr>
            <a:r>
              <a:rPr lang="en-US" sz="1800" dirty="0" err="1">
                <a:solidFill>
                  <a:srgbClr val="FF0000"/>
                </a:solidFill>
              </a:rPr>
              <a:t>desigoConnRef</a:t>
            </a:r>
            <a:r>
              <a:rPr lang="en-US" sz="1800" dirty="0">
                <a:solidFill>
                  <a:srgbClr val="FF0000"/>
                </a:solidFill>
              </a:rPr>
              <a:t> </a:t>
            </a:r>
            <a:r>
              <a:rPr lang="en-US" sz="1800" dirty="0">
                <a:solidFill>
                  <a:srgbClr val="3557E0"/>
                </a:solidFill>
              </a:rPr>
              <a:t>(ref) which is a ref that points to the </a:t>
            </a:r>
            <a:r>
              <a:rPr lang="en-US" sz="1800" dirty="0" err="1">
                <a:solidFill>
                  <a:srgbClr val="3557E0"/>
                </a:solidFill>
              </a:rPr>
              <a:t>Desigo</a:t>
            </a:r>
            <a:r>
              <a:rPr lang="en-US" sz="1800" dirty="0">
                <a:solidFill>
                  <a:srgbClr val="3557E0"/>
                </a:solidFill>
              </a:rPr>
              <a:t> Connector</a:t>
            </a:r>
          </a:p>
          <a:p>
            <a:pPr marL="1771650" lvl="3" indent="-457200">
              <a:buFont typeface="Arial" panose="020B0604020202020204" pitchFamily="34" charset="0"/>
              <a:buChar char="•"/>
            </a:pPr>
            <a:r>
              <a:rPr lang="en-US" sz="1800" dirty="0" err="1">
                <a:solidFill>
                  <a:srgbClr val="FF0000"/>
                </a:solidFill>
              </a:rPr>
              <a:t>desigoCur</a:t>
            </a:r>
            <a:r>
              <a:rPr lang="en-US" sz="1800" dirty="0">
                <a:solidFill>
                  <a:srgbClr val="FF0000"/>
                </a:solidFill>
              </a:rPr>
              <a:t> </a:t>
            </a:r>
            <a:r>
              <a:rPr lang="en-US" sz="1800" dirty="0">
                <a:solidFill>
                  <a:srgbClr val="3557E0"/>
                </a:solidFill>
              </a:rPr>
              <a:t>(str)</a:t>
            </a:r>
            <a:r>
              <a:rPr lang="en-US" sz="1800" dirty="0">
                <a:solidFill>
                  <a:srgbClr val="FF0000"/>
                </a:solidFill>
              </a:rPr>
              <a:t> </a:t>
            </a:r>
            <a:r>
              <a:rPr lang="en-US" sz="1800" dirty="0">
                <a:solidFill>
                  <a:srgbClr val="3557E0"/>
                </a:solidFill>
              </a:rPr>
              <a:t>which points to the </a:t>
            </a:r>
            <a:r>
              <a:rPr lang="en-US" sz="1800" dirty="0" err="1">
                <a:solidFill>
                  <a:srgbClr val="3557E0"/>
                </a:solidFill>
              </a:rPr>
              <a:t>Desigo</a:t>
            </a:r>
            <a:r>
              <a:rPr lang="en-US" sz="1800" dirty="0">
                <a:solidFill>
                  <a:srgbClr val="3557E0"/>
                </a:solidFill>
              </a:rPr>
              <a:t> point object</a:t>
            </a:r>
          </a:p>
          <a:p>
            <a:pPr marL="1771650" lvl="3" indent="-457200">
              <a:buFont typeface="Arial" panose="020B0604020202020204" pitchFamily="34" charset="0"/>
              <a:buChar char="•"/>
            </a:pPr>
            <a:r>
              <a:rPr lang="en-US" sz="1800" dirty="0">
                <a:solidFill>
                  <a:srgbClr val="FF0000"/>
                </a:solidFill>
              </a:rPr>
              <a:t>his</a:t>
            </a:r>
            <a:r>
              <a:rPr lang="en-US" sz="1800" dirty="0">
                <a:solidFill>
                  <a:srgbClr val="3557E0"/>
                </a:solidFill>
              </a:rPr>
              <a:t> (marker)</a:t>
            </a:r>
          </a:p>
          <a:p>
            <a:pPr marL="1771650" lvl="3" indent="-457200">
              <a:buFont typeface="Arial" panose="020B0604020202020204" pitchFamily="34" charset="0"/>
              <a:buChar char="•"/>
            </a:pPr>
            <a:r>
              <a:rPr lang="en-US" sz="1800" dirty="0">
                <a:solidFill>
                  <a:srgbClr val="FF0000"/>
                </a:solidFill>
              </a:rPr>
              <a:t>cur</a:t>
            </a:r>
            <a:r>
              <a:rPr lang="en-US" sz="1800" dirty="0">
                <a:solidFill>
                  <a:srgbClr val="3557E0"/>
                </a:solidFill>
              </a:rPr>
              <a:t> (marker)</a:t>
            </a:r>
          </a:p>
          <a:p>
            <a:pPr marL="1771650" lvl="3" indent="-457200">
              <a:buFont typeface="Arial" panose="020B0604020202020204" pitchFamily="34" charset="0"/>
              <a:buChar char="•"/>
            </a:pPr>
            <a:r>
              <a:rPr lang="en-US" sz="1800" dirty="0" err="1">
                <a:solidFill>
                  <a:srgbClr val="FF0000"/>
                </a:solidFill>
              </a:rPr>
              <a:t>hisCollectCov</a:t>
            </a:r>
            <a:r>
              <a:rPr lang="en-US" sz="1800" dirty="0">
                <a:solidFill>
                  <a:srgbClr val="FF0000"/>
                </a:solidFill>
              </a:rPr>
              <a:t> </a:t>
            </a:r>
            <a:r>
              <a:rPr lang="en-US" sz="1800" dirty="0">
                <a:solidFill>
                  <a:srgbClr val="3557E0"/>
                </a:solidFill>
              </a:rPr>
              <a:t>(marker or number) for </a:t>
            </a:r>
            <a:r>
              <a:rPr lang="en-US" sz="1800" dirty="0" err="1">
                <a:solidFill>
                  <a:srgbClr val="3557E0"/>
                </a:solidFill>
              </a:rPr>
              <a:t>cov</a:t>
            </a:r>
            <a:r>
              <a:rPr lang="en-US" sz="1800" dirty="0">
                <a:solidFill>
                  <a:srgbClr val="3557E0"/>
                </a:solidFill>
              </a:rPr>
              <a:t> collection </a:t>
            </a:r>
            <a:r>
              <a:rPr lang="en-US" sz="1800" dirty="0">
                <a:solidFill>
                  <a:srgbClr val="FF0000"/>
                </a:solidFill>
              </a:rPr>
              <a:t>OR</a:t>
            </a:r>
          </a:p>
          <a:p>
            <a:pPr marL="1771650" lvl="3" indent="-457200">
              <a:buFont typeface="Arial" panose="020B0604020202020204" pitchFamily="34" charset="0"/>
              <a:buChar char="•"/>
            </a:pPr>
            <a:r>
              <a:rPr lang="en-US" sz="1800" dirty="0" err="1">
                <a:solidFill>
                  <a:srgbClr val="FF0000"/>
                </a:solidFill>
              </a:rPr>
              <a:t>hisCollectInterval</a:t>
            </a:r>
            <a:r>
              <a:rPr lang="en-US" sz="1800" dirty="0">
                <a:solidFill>
                  <a:srgbClr val="FF0000"/>
                </a:solidFill>
              </a:rPr>
              <a:t> </a:t>
            </a:r>
            <a:r>
              <a:rPr lang="en-US" sz="1800" dirty="0">
                <a:solidFill>
                  <a:srgbClr val="3557E0"/>
                </a:solidFill>
              </a:rPr>
              <a:t>(duration) for polling</a:t>
            </a:r>
          </a:p>
          <a:p>
            <a:pPr marL="914400" lvl="1" indent="-457200">
              <a:buFont typeface="Arial" panose="020B0604020202020204" pitchFamily="34" charset="0"/>
              <a:buChar char="•"/>
            </a:pPr>
            <a:r>
              <a:rPr lang="en-US" sz="2400" dirty="0">
                <a:solidFill>
                  <a:srgbClr val="3557E0"/>
                </a:solidFill>
              </a:rPr>
              <a:t>Getting history data from Trend Logs: </a:t>
            </a:r>
          </a:p>
          <a:p>
            <a:pPr marL="1314450" lvl="2" indent="-457200">
              <a:buFont typeface="Arial" panose="020B0604020202020204" pitchFamily="34" charset="0"/>
              <a:buChar char="•"/>
            </a:pPr>
            <a:r>
              <a:rPr lang="en-US" sz="2000" dirty="0">
                <a:solidFill>
                  <a:srgbClr val="3557E0"/>
                </a:solidFill>
              </a:rPr>
              <a:t>Each point must have these tags:</a:t>
            </a:r>
          </a:p>
          <a:p>
            <a:pPr marL="1771650" lvl="3" indent="-457200">
              <a:buFont typeface="Arial" panose="020B0604020202020204" pitchFamily="34" charset="0"/>
              <a:buChar char="•"/>
            </a:pPr>
            <a:r>
              <a:rPr lang="en-US" sz="1800" dirty="0" err="1">
                <a:solidFill>
                  <a:srgbClr val="FF0000"/>
                </a:solidFill>
              </a:rPr>
              <a:t>desigoConnRef</a:t>
            </a:r>
            <a:r>
              <a:rPr lang="en-US" sz="1800" dirty="0">
                <a:solidFill>
                  <a:srgbClr val="FF0000"/>
                </a:solidFill>
              </a:rPr>
              <a:t> </a:t>
            </a:r>
            <a:r>
              <a:rPr lang="en-US" sz="1800" dirty="0">
                <a:solidFill>
                  <a:srgbClr val="3557E0"/>
                </a:solidFill>
              </a:rPr>
              <a:t>(ref) which is a ref that points to the </a:t>
            </a:r>
            <a:r>
              <a:rPr lang="en-US" sz="1800" dirty="0" err="1">
                <a:solidFill>
                  <a:srgbClr val="3557E0"/>
                </a:solidFill>
              </a:rPr>
              <a:t>Desigo</a:t>
            </a:r>
            <a:r>
              <a:rPr lang="en-US" sz="1800" dirty="0">
                <a:solidFill>
                  <a:srgbClr val="3557E0"/>
                </a:solidFill>
              </a:rPr>
              <a:t> Connector</a:t>
            </a:r>
          </a:p>
          <a:p>
            <a:pPr marL="1771650" lvl="3" indent="-457200">
              <a:buFont typeface="Arial" panose="020B0604020202020204" pitchFamily="34" charset="0"/>
              <a:buChar char="•"/>
            </a:pPr>
            <a:r>
              <a:rPr lang="en-US" sz="1800" dirty="0" err="1">
                <a:solidFill>
                  <a:srgbClr val="FF0000"/>
                </a:solidFill>
              </a:rPr>
              <a:t>desigoHis</a:t>
            </a:r>
            <a:r>
              <a:rPr lang="en-US" sz="1800" dirty="0">
                <a:solidFill>
                  <a:srgbClr val="FF0000"/>
                </a:solidFill>
              </a:rPr>
              <a:t> </a:t>
            </a:r>
            <a:r>
              <a:rPr lang="en-US" sz="1800" dirty="0">
                <a:solidFill>
                  <a:srgbClr val="3557E0"/>
                </a:solidFill>
              </a:rPr>
              <a:t>(</a:t>
            </a:r>
            <a:r>
              <a:rPr lang="en-US" sz="1800" dirty="0" err="1">
                <a:solidFill>
                  <a:srgbClr val="3557E0"/>
                </a:solidFill>
              </a:rPr>
              <a:t>str</a:t>
            </a:r>
            <a:r>
              <a:rPr lang="en-US" sz="1800" dirty="0">
                <a:solidFill>
                  <a:srgbClr val="3557E0"/>
                </a:solidFill>
              </a:rPr>
              <a:t>)</a:t>
            </a:r>
            <a:r>
              <a:rPr lang="en-US" sz="1800" dirty="0">
                <a:solidFill>
                  <a:srgbClr val="FF0000"/>
                </a:solidFill>
              </a:rPr>
              <a:t> </a:t>
            </a:r>
            <a:r>
              <a:rPr lang="en-US" sz="1800" dirty="0">
                <a:solidFill>
                  <a:srgbClr val="3557E0"/>
                </a:solidFill>
              </a:rPr>
              <a:t>which points to the </a:t>
            </a:r>
            <a:r>
              <a:rPr lang="en-US" sz="1800" dirty="0" err="1">
                <a:solidFill>
                  <a:srgbClr val="3557E0"/>
                </a:solidFill>
              </a:rPr>
              <a:t>Desigo</a:t>
            </a:r>
            <a:r>
              <a:rPr lang="en-US" sz="1800" dirty="0">
                <a:solidFill>
                  <a:srgbClr val="3557E0"/>
                </a:solidFill>
              </a:rPr>
              <a:t> Trend Log object</a:t>
            </a:r>
          </a:p>
          <a:p>
            <a:pPr marL="1771650" lvl="3" indent="-457200">
              <a:buFont typeface="Arial" panose="020B0604020202020204" pitchFamily="34" charset="0"/>
              <a:buChar char="•"/>
            </a:pPr>
            <a:r>
              <a:rPr lang="en-US" sz="1800" dirty="0">
                <a:solidFill>
                  <a:srgbClr val="FF0000"/>
                </a:solidFill>
              </a:rPr>
              <a:t>his</a:t>
            </a:r>
            <a:r>
              <a:rPr lang="en-US" sz="1800" dirty="0">
                <a:solidFill>
                  <a:srgbClr val="3557E0"/>
                </a:solidFill>
              </a:rPr>
              <a:t> (marker)</a:t>
            </a:r>
          </a:p>
          <a:p>
            <a:pPr marL="1771650" lvl="3" indent="-457200">
              <a:buFont typeface="Arial" panose="020B0604020202020204" pitchFamily="34" charset="0"/>
              <a:buChar char="•"/>
            </a:pPr>
            <a:r>
              <a:rPr lang="en-US" sz="1800" dirty="0">
                <a:solidFill>
                  <a:srgbClr val="3557E0"/>
                </a:solidFill>
              </a:rPr>
              <a:t>Run the </a:t>
            </a:r>
            <a:r>
              <a:rPr lang="en-US" sz="1800" dirty="0" err="1">
                <a:solidFill>
                  <a:srgbClr val="FF0000"/>
                </a:solidFill>
              </a:rPr>
              <a:t>desigoSyncHis</a:t>
            </a:r>
            <a:r>
              <a:rPr lang="en-US" sz="1800" dirty="0">
                <a:solidFill>
                  <a:srgbClr val="FF0000"/>
                </a:solidFill>
              </a:rPr>
              <a:t>(</a:t>
            </a:r>
            <a:r>
              <a:rPr lang="en-US" sz="1800" dirty="0" err="1">
                <a:solidFill>
                  <a:srgbClr val="3557E0"/>
                </a:solidFill>
              </a:rPr>
              <a:t>timeRange</a:t>
            </a:r>
            <a:r>
              <a:rPr lang="en-US" sz="1800" dirty="0">
                <a:solidFill>
                  <a:srgbClr val="FF0000"/>
                </a:solidFill>
              </a:rPr>
              <a:t>)</a:t>
            </a:r>
            <a:r>
              <a:rPr lang="en-US" sz="1800" dirty="0">
                <a:solidFill>
                  <a:srgbClr val="3557E0"/>
                </a:solidFill>
              </a:rPr>
              <a:t> function</a:t>
            </a:r>
          </a:p>
          <a:p>
            <a:pPr marL="2228850" lvl="4" indent="-457200">
              <a:buFont typeface="Arial" panose="020B0604020202020204" pitchFamily="34" charset="0"/>
              <a:buChar char="•"/>
            </a:pPr>
            <a:r>
              <a:rPr lang="en-US" sz="1800" dirty="0">
                <a:solidFill>
                  <a:srgbClr val="3557E0"/>
                </a:solidFill>
              </a:rPr>
              <a:t>generally as a task</a:t>
            </a:r>
          </a:p>
          <a:p>
            <a:pPr marL="2228850" lvl="4" indent="-457200">
              <a:buFont typeface="Arial" panose="020B0604020202020204" pitchFamily="34" charset="0"/>
              <a:buChar char="•"/>
            </a:pPr>
            <a:r>
              <a:rPr lang="en-US" sz="1800" dirty="0" err="1">
                <a:solidFill>
                  <a:srgbClr val="00B050"/>
                </a:solidFill>
              </a:rPr>
              <a:t>readAll</a:t>
            </a:r>
            <a:r>
              <a:rPr lang="en-US" sz="1800" dirty="0">
                <a:solidFill>
                  <a:srgbClr val="00B050"/>
                </a:solidFill>
              </a:rPr>
              <a:t>(</a:t>
            </a:r>
            <a:r>
              <a:rPr lang="en-US" sz="1800" dirty="0" err="1">
                <a:solidFill>
                  <a:srgbClr val="00B050"/>
                </a:solidFill>
              </a:rPr>
              <a:t>desigoHis</a:t>
            </a:r>
            <a:r>
              <a:rPr lang="en-US" sz="1800" dirty="0">
                <a:solidFill>
                  <a:srgbClr val="00B050"/>
                </a:solidFill>
              </a:rPr>
              <a:t>).</a:t>
            </a:r>
            <a:r>
              <a:rPr lang="en-US" sz="1800" dirty="0" err="1">
                <a:solidFill>
                  <a:srgbClr val="00B050"/>
                </a:solidFill>
              </a:rPr>
              <a:t>desigoSyncHis</a:t>
            </a:r>
            <a:r>
              <a:rPr lang="en-US" sz="1800" dirty="0">
                <a:solidFill>
                  <a:srgbClr val="00B050"/>
                </a:solidFill>
              </a:rPr>
              <a:t>(null)</a:t>
            </a:r>
          </a:p>
          <a:p>
            <a:pPr marL="1314450" lvl="3" indent="0"/>
            <a:endParaRPr lang="en-US" dirty="0">
              <a:solidFill>
                <a:srgbClr val="3557E0"/>
              </a:solidFill>
            </a:endParaRPr>
          </a:p>
        </p:txBody>
      </p:sp>
      <p:sp>
        <p:nvSpPr>
          <p:cNvPr id="4" name="TextBox 3"/>
          <p:cNvSpPr txBox="1"/>
          <p:nvPr/>
        </p:nvSpPr>
        <p:spPr>
          <a:xfrm>
            <a:off x="10377487" y="5170442"/>
            <a:ext cx="2667000" cy="1809726"/>
          </a:xfrm>
          <a:prstGeom prst="rect">
            <a:avLst/>
          </a:prstGeom>
          <a:noFill/>
        </p:spPr>
        <p:txBody>
          <a:bodyPr wrap="square" rtlCol="0">
            <a:spAutoFit/>
          </a:bodyPr>
          <a:lstStyle/>
          <a:p>
            <a:pPr marL="0" lvl="3" indent="0"/>
            <a:r>
              <a:rPr lang="en-US" sz="2000" dirty="0">
                <a:solidFill>
                  <a:srgbClr val="00B050"/>
                </a:solidFill>
              </a:rPr>
              <a:t>Note: we recommend also using a </a:t>
            </a:r>
            <a:r>
              <a:rPr lang="en-US" sz="2000" dirty="0" err="1">
                <a:solidFill>
                  <a:srgbClr val="00B050"/>
                </a:solidFill>
              </a:rPr>
              <a:t>hisCollectInterval</a:t>
            </a:r>
            <a:r>
              <a:rPr lang="en-US" sz="2000" dirty="0">
                <a:solidFill>
                  <a:srgbClr val="00B050"/>
                </a:solidFill>
              </a:rPr>
              <a:t> of 24hr when using a </a:t>
            </a:r>
            <a:r>
              <a:rPr lang="en-US" sz="2000" dirty="0" err="1">
                <a:solidFill>
                  <a:srgbClr val="00B050"/>
                </a:solidFill>
              </a:rPr>
              <a:t>hisCollectCov</a:t>
            </a:r>
            <a:r>
              <a:rPr lang="en-US" sz="2000" dirty="0">
                <a:solidFill>
                  <a:srgbClr val="00B050"/>
                </a:solidFill>
              </a:rPr>
              <a:t> to catch faulty sensors.  </a:t>
            </a:r>
          </a:p>
        </p:txBody>
      </p:sp>
    </p:spTree>
    <p:extLst>
      <p:ext uri="{BB962C8B-B14F-4D97-AF65-F5344CB8AC3E}">
        <p14:creationId xmlns:p14="http://schemas.microsoft.com/office/powerpoint/2010/main" val="162602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0087" y="350837"/>
            <a:ext cx="12039600" cy="609600"/>
          </a:xfrm>
        </p:spPr>
        <p:txBody>
          <a:bodyPr/>
          <a:lstStyle/>
          <a:p>
            <a:pPr algn="l"/>
            <a:r>
              <a:rPr lang="en-US" b="1" dirty="0">
                <a:solidFill>
                  <a:srgbClr val="306091"/>
                </a:solidFill>
              </a:rPr>
              <a:t>Special Feature</a:t>
            </a:r>
          </a:p>
        </p:txBody>
      </p:sp>
      <p:sp>
        <p:nvSpPr>
          <p:cNvPr id="3" name="Content Placeholder 2"/>
          <p:cNvSpPr>
            <a:spLocks noGrp="1"/>
          </p:cNvSpPr>
          <p:nvPr>
            <p:ph idx="4294967295"/>
          </p:nvPr>
        </p:nvSpPr>
        <p:spPr>
          <a:xfrm>
            <a:off x="700087" y="1112837"/>
            <a:ext cx="12039600" cy="5943600"/>
          </a:xfrm>
        </p:spPr>
        <p:txBody>
          <a:bodyPr/>
          <a:lstStyle/>
          <a:p>
            <a:pPr marL="57150" indent="0"/>
            <a:r>
              <a:rPr lang="en-US" sz="2800" dirty="0">
                <a:solidFill>
                  <a:srgbClr val="3557E0"/>
                </a:solidFill>
              </a:rPr>
              <a:t>This connector will automatically convert data (that is “convertible”) based on the point’s </a:t>
            </a:r>
            <a:r>
              <a:rPr lang="en-US" sz="2800" dirty="0">
                <a:solidFill>
                  <a:srgbClr val="00B050"/>
                </a:solidFill>
              </a:rPr>
              <a:t>kind </a:t>
            </a:r>
            <a:r>
              <a:rPr lang="en-US" sz="2800" dirty="0">
                <a:solidFill>
                  <a:srgbClr val="3557E0"/>
                </a:solidFill>
              </a:rPr>
              <a:t>tag in SkySpark.  </a:t>
            </a:r>
          </a:p>
          <a:p>
            <a:pPr marL="514350" indent="-457200">
              <a:buFont typeface="Arial" panose="020B0604020202020204" pitchFamily="34" charset="0"/>
              <a:buChar char="•"/>
            </a:pPr>
            <a:r>
              <a:rPr lang="en-US" sz="2800" dirty="0">
                <a:solidFill>
                  <a:srgbClr val="3557E0"/>
                </a:solidFill>
              </a:rPr>
              <a:t>Kind = </a:t>
            </a:r>
            <a:r>
              <a:rPr lang="en-US" sz="2800" dirty="0" err="1">
                <a:solidFill>
                  <a:srgbClr val="00B050"/>
                </a:solidFill>
              </a:rPr>
              <a:t>Str</a:t>
            </a:r>
            <a:r>
              <a:rPr lang="en-US" sz="2800" dirty="0">
                <a:solidFill>
                  <a:srgbClr val="3557E0"/>
                </a:solidFill>
              </a:rPr>
              <a:t>:  the connector will keep the incoming data as a </a:t>
            </a:r>
            <a:r>
              <a:rPr lang="en-US" sz="2800" dirty="0">
                <a:solidFill>
                  <a:srgbClr val="00B050"/>
                </a:solidFill>
              </a:rPr>
              <a:t>Str</a:t>
            </a:r>
            <a:r>
              <a:rPr lang="en-US" sz="2800" dirty="0">
                <a:solidFill>
                  <a:srgbClr val="3557E0"/>
                </a:solidFill>
              </a:rPr>
              <a:t>.  This can even be used to </a:t>
            </a:r>
            <a:r>
              <a:rPr lang="en-US" sz="2800" dirty="0" err="1">
                <a:solidFill>
                  <a:srgbClr val="3557E0"/>
                </a:solidFill>
              </a:rPr>
              <a:t>historize</a:t>
            </a:r>
            <a:r>
              <a:rPr lang="en-US" sz="2800" dirty="0">
                <a:solidFill>
                  <a:srgbClr val="3557E0"/>
                </a:solidFill>
              </a:rPr>
              <a:t> errors.  </a:t>
            </a:r>
          </a:p>
          <a:p>
            <a:pPr marL="514350" indent="-457200">
              <a:buFont typeface="Arial" panose="020B0604020202020204" pitchFamily="34" charset="0"/>
              <a:buChar char="•"/>
            </a:pPr>
            <a:r>
              <a:rPr lang="en-US" sz="2800" dirty="0">
                <a:solidFill>
                  <a:srgbClr val="3557E0"/>
                </a:solidFill>
              </a:rPr>
              <a:t>Kind = </a:t>
            </a:r>
            <a:r>
              <a:rPr lang="en-US" sz="2800" dirty="0">
                <a:solidFill>
                  <a:srgbClr val="00B050"/>
                </a:solidFill>
              </a:rPr>
              <a:t>Bool:  </a:t>
            </a:r>
            <a:r>
              <a:rPr lang="en-US" sz="2800" dirty="0">
                <a:solidFill>
                  <a:srgbClr val="3557E0"/>
                </a:solidFill>
              </a:rPr>
              <a:t>If the incoming data are </a:t>
            </a:r>
            <a:r>
              <a:rPr lang="en-US" sz="2800" dirty="0">
                <a:solidFill>
                  <a:schemeClr val="tx1"/>
                </a:solidFill>
              </a:rPr>
              <a:t>0</a:t>
            </a:r>
            <a:r>
              <a:rPr lang="en-US" sz="2800" dirty="0">
                <a:solidFill>
                  <a:srgbClr val="3557E0"/>
                </a:solidFill>
              </a:rPr>
              <a:t>s and </a:t>
            </a:r>
            <a:r>
              <a:rPr lang="en-US" sz="2800" dirty="0">
                <a:solidFill>
                  <a:schemeClr val="tx1"/>
                </a:solidFill>
              </a:rPr>
              <a:t>1</a:t>
            </a:r>
            <a:r>
              <a:rPr lang="en-US" sz="2800" dirty="0">
                <a:solidFill>
                  <a:srgbClr val="3557E0"/>
                </a:solidFill>
              </a:rPr>
              <a:t>s, they will automatically be converted to </a:t>
            </a:r>
            <a:r>
              <a:rPr lang="en-US" sz="2800" dirty="0">
                <a:solidFill>
                  <a:schemeClr val="tx1"/>
                </a:solidFill>
              </a:rPr>
              <a:t>false</a:t>
            </a:r>
            <a:r>
              <a:rPr lang="en-US" sz="2800" dirty="0">
                <a:solidFill>
                  <a:srgbClr val="3557E0"/>
                </a:solidFill>
              </a:rPr>
              <a:t> and </a:t>
            </a:r>
            <a:r>
              <a:rPr lang="en-US" sz="2800" dirty="0">
                <a:solidFill>
                  <a:schemeClr val="tx1"/>
                </a:solidFill>
              </a:rPr>
              <a:t>true</a:t>
            </a:r>
          </a:p>
          <a:p>
            <a:pPr marL="514350" indent="-457200">
              <a:buFont typeface="Arial" panose="020B0604020202020204" pitchFamily="34" charset="0"/>
              <a:buChar char="•"/>
            </a:pPr>
            <a:r>
              <a:rPr lang="en-US" sz="2800" dirty="0">
                <a:solidFill>
                  <a:srgbClr val="3557E0"/>
                </a:solidFill>
              </a:rPr>
              <a:t>Kind = </a:t>
            </a:r>
            <a:r>
              <a:rPr lang="en-US" sz="2800" dirty="0">
                <a:solidFill>
                  <a:srgbClr val="00B050"/>
                </a:solidFill>
              </a:rPr>
              <a:t>Number</a:t>
            </a:r>
            <a:r>
              <a:rPr lang="en-US" sz="2800" dirty="0">
                <a:solidFill>
                  <a:srgbClr val="3557E0"/>
                </a:solidFill>
              </a:rPr>
              <a:t>:  If needed, </a:t>
            </a:r>
            <a:r>
              <a:rPr lang="en-US" sz="2800" dirty="0" err="1">
                <a:solidFill>
                  <a:srgbClr val="00B050"/>
                </a:solidFill>
              </a:rPr>
              <a:t>Str</a:t>
            </a:r>
            <a:r>
              <a:rPr lang="en-US" sz="2800" dirty="0">
                <a:solidFill>
                  <a:srgbClr val="3557E0"/>
                </a:solidFill>
              </a:rPr>
              <a:t> values will be parsed to </a:t>
            </a:r>
            <a:r>
              <a:rPr lang="en-US" sz="2800" dirty="0">
                <a:solidFill>
                  <a:srgbClr val="00B050"/>
                </a:solidFill>
              </a:rPr>
              <a:t>Number</a:t>
            </a:r>
          </a:p>
        </p:txBody>
      </p:sp>
    </p:spTree>
    <p:extLst>
      <p:ext uri="{BB962C8B-B14F-4D97-AF65-F5344CB8AC3E}">
        <p14:creationId xmlns:p14="http://schemas.microsoft.com/office/powerpoint/2010/main" val="5770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0087" y="350837"/>
            <a:ext cx="12039600" cy="609600"/>
          </a:xfrm>
        </p:spPr>
        <p:txBody>
          <a:bodyPr/>
          <a:lstStyle/>
          <a:p>
            <a:pPr algn="l"/>
            <a:r>
              <a:rPr lang="en-US" b="1" dirty="0" err="1">
                <a:solidFill>
                  <a:srgbClr val="306091"/>
                </a:solidFill>
              </a:rPr>
              <a:t>convertTo</a:t>
            </a:r>
            <a:r>
              <a:rPr lang="en-US" b="1" dirty="0">
                <a:solidFill>
                  <a:srgbClr val="306091"/>
                </a:solidFill>
              </a:rPr>
              <a:t> Feature</a:t>
            </a:r>
          </a:p>
        </p:txBody>
      </p:sp>
      <p:sp>
        <p:nvSpPr>
          <p:cNvPr id="3" name="Content Placeholder 2"/>
          <p:cNvSpPr>
            <a:spLocks noGrp="1"/>
          </p:cNvSpPr>
          <p:nvPr>
            <p:ph idx="4294967295"/>
          </p:nvPr>
        </p:nvSpPr>
        <p:spPr>
          <a:xfrm>
            <a:off x="700087" y="1112837"/>
            <a:ext cx="12039600" cy="5943600"/>
          </a:xfrm>
        </p:spPr>
        <p:txBody>
          <a:bodyPr/>
          <a:lstStyle/>
          <a:p>
            <a:pPr marL="514350" indent="-457200">
              <a:buFont typeface="Arial" panose="020B0604020202020204" pitchFamily="34" charset="0"/>
              <a:buChar char="•"/>
            </a:pPr>
            <a:r>
              <a:rPr lang="en-US" sz="2800" dirty="0">
                <a:solidFill>
                  <a:srgbClr val="3557E0"/>
                </a:solidFill>
                <a:ea typeface="+mn-ea"/>
              </a:rPr>
              <a:t>In rare cases, you may want to convert the data to something other than a point’s datatype.  This allows you to set up </a:t>
            </a:r>
            <a:r>
              <a:rPr lang="en-US" sz="2800" dirty="0" err="1">
                <a:solidFill>
                  <a:srgbClr val="3557E0"/>
                </a:solidFill>
                <a:ea typeface="+mn-ea"/>
              </a:rPr>
              <a:t>enums</a:t>
            </a:r>
            <a:r>
              <a:rPr lang="en-US" sz="2800" dirty="0">
                <a:solidFill>
                  <a:srgbClr val="3557E0"/>
                </a:solidFill>
                <a:ea typeface="+mn-ea"/>
              </a:rPr>
              <a:t> or other conversions.  </a:t>
            </a:r>
          </a:p>
          <a:p>
            <a:pPr marL="514350" indent="-457200">
              <a:buFont typeface="Arial" panose="020B0604020202020204" pitchFamily="34" charset="0"/>
              <a:buChar char="•"/>
            </a:pPr>
            <a:r>
              <a:rPr lang="en-US" sz="2800" dirty="0">
                <a:solidFill>
                  <a:srgbClr val="3557E0"/>
                </a:solidFill>
              </a:rPr>
              <a:t>You can do this today for </a:t>
            </a:r>
            <a:r>
              <a:rPr lang="en-US" sz="2800" dirty="0" err="1">
                <a:solidFill>
                  <a:srgbClr val="3557E0"/>
                </a:solidFill>
              </a:rPr>
              <a:t>desigoHis</a:t>
            </a:r>
            <a:r>
              <a:rPr lang="en-US" sz="2800" dirty="0">
                <a:solidFill>
                  <a:srgbClr val="3557E0"/>
                </a:solidFill>
              </a:rPr>
              <a:t> and </a:t>
            </a:r>
            <a:r>
              <a:rPr lang="en-US" sz="2800" dirty="0" err="1">
                <a:solidFill>
                  <a:srgbClr val="3557E0"/>
                </a:solidFill>
              </a:rPr>
              <a:t>desigoCur</a:t>
            </a:r>
            <a:r>
              <a:rPr lang="en-US" sz="2800" dirty="0">
                <a:solidFill>
                  <a:srgbClr val="3557E0"/>
                </a:solidFill>
              </a:rPr>
              <a:t> points.  </a:t>
            </a:r>
          </a:p>
          <a:p>
            <a:pPr marL="514350" indent="-457200">
              <a:buFont typeface="Arial" panose="020B0604020202020204" pitchFamily="34" charset="0"/>
              <a:buChar char="•"/>
            </a:pPr>
            <a:r>
              <a:rPr lang="en-US" sz="2800" dirty="0">
                <a:solidFill>
                  <a:srgbClr val="3557E0"/>
                </a:solidFill>
              </a:rPr>
              <a:t>The connector will do this before anything else.  </a:t>
            </a:r>
          </a:p>
          <a:p>
            <a:pPr marL="514350" indent="-457200">
              <a:buFont typeface="Arial" panose="020B0604020202020204" pitchFamily="34" charset="0"/>
              <a:buChar char="•"/>
            </a:pPr>
            <a:r>
              <a:rPr lang="en-US" sz="2800" dirty="0">
                <a:solidFill>
                  <a:srgbClr val="3557E0"/>
                </a:solidFill>
              </a:rPr>
              <a:t>The tag options are: </a:t>
            </a:r>
          </a:p>
          <a:p>
            <a:pPr marL="914400" lvl="1" indent="-457200">
              <a:buFont typeface="Arial" panose="020B0604020202020204" pitchFamily="34" charset="0"/>
              <a:buChar char="•"/>
            </a:pPr>
            <a:r>
              <a:rPr lang="en-US" sz="2400" dirty="0" err="1">
                <a:solidFill>
                  <a:srgbClr val="00B050"/>
                </a:solidFill>
              </a:rPr>
              <a:t>convertTo</a:t>
            </a:r>
            <a:r>
              <a:rPr lang="en-US" sz="2400" dirty="0">
                <a:solidFill>
                  <a:srgbClr val="00B050"/>
                </a:solidFill>
              </a:rPr>
              <a:t>: "</a:t>
            </a:r>
            <a:r>
              <a:rPr lang="en-US" sz="2400" dirty="0" err="1">
                <a:solidFill>
                  <a:srgbClr val="00B050"/>
                </a:solidFill>
              </a:rPr>
              <a:t>Str</a:t>
            </a:r>
            <a:r>
              <a:rPr lang="en-US" sz="2400" dirty="0">
                <a:solidFill>
                  <a:srgbClr val="00B050"/>
                </a:solidFill>
              </a:rPr>
              <a:t>"</a:t>
            </a:r>
          </a:p>
          <a:p>
            <a:pPr marL="914400" lvl="1" indent="-457200">
              <a:buFont typeface="Arial" panose="020B0604020202020204" pitchFamily="34" charset="0"/>
              <a:buChar char="•"/>
            </a:pPr>
            <a:r>
              <a:rPr lang="en-US" sz="2400" dirty="0" err="1">
                <a:solidFill>
                  <a:srgbClr val="00B050"/>
                </a:solidFill>
              </a:rPr>
              <a:t>convertTo</a:t>
            </a:r>
            <a:r>
              <a:rPr lang="en-US" sz="2400" dirty="0">
                <a:solidFill>
                  <a:srgbClr val="00B050"/>
                </a:solidFill>
              </a:rPr>
              <a:t>: "Number"</a:t>
            </a:r>
          </a:p>
          <a:p>
            <a:pPr marL="914400" lvl="1" indent="-457200">
              <a:buFont typeface="Arial" panose="020B0604020202020204" pitchFamily="34" charset="0"/>
              <a:buChar char="•"/>
            </a:pPr>
            <a:r>
              <a:rPr lang="en-US" sz="2400" dirty="0" err="1">
                <a:solidFill>
                  <a:srgbClr val="00B050"/>
                </a:solidFill>
              </a:rPr>
              <a:t>convertTo</a:t>
            </a:r>
            <a:r>
              <a:rPr lang="en-US" sz="2400" dirty="0">
                <a:solidFill>
                  <a:srgbClr val="00B050"/>
                </a:solidFill>
              </a:rPr>
              <a:t>: "Bool”</a:t>
            </a:r>
          </a:p>
          <a:p>
            <a:pPr marL="514350" indent="-457200">
              <a:buFont typeface="Arial" panose="020B0604020202020204" pitchFamily="34" charset="0"/>
              <a:buChar char="•"/>
            </a:pPr>
            <a:r>
              <a:rPr lang="en-US" sz="2800" dirty="0">
                <a:solidFill>
                  <a:srgbClr val="00B050"/>
                </a:solidFill>
              </a:rPr>
              <a:t>The flow is: </a:t>
            </a:r>
          </a:p>
          <a:p>
            <a:pPr marL="914400" lvl="1" indent="-457200">
              <a:buFont typeface="+mj-lt"/>
              <a:buAutoNum type="arabicPeriod"/>
            </a:pPr>
            <a:r>
              <a:rPr lang="en-US" sz="2000" dirty="0">
                <a:solidFill>
                  <a:schemeClr val="accent2"/>
                </a:solidFill>
              </a:rPr>
              <a:t>Use </a:t>
            </a:r>
            <a:r>
              <a:rPr lang="en-US" sz="2000" dirty="0" err="1">
                <a:solidFill>
                  <a:srgbClr val="00B050"/>
                </a:solidFill>
              </a:rPr>
              <a:t>convertTo</a:t>
            </a:r>
            <a:r>
              <a:rPr lang="en-US" sz="2000" dirty="0">
                <a:solidFill>
                  <a:schemeClr val="accent2"/>
                </a:solidFill>
              </a:rPr>
              <a:t> to set up what you want the value to come in as</a:t>
            </a:r>
          </a:p>
          <a:p>
            <a:pPr marL="914400" lvl="1" indent="-457200">
              <a:buFont typeface="+mj-lt"/>
              <a:buAutoNum type="arabicPeriod"/>
            </a:pPr>
            <a:r>
              <a:rPr lang="en-US" sz="2000" dirty="0">
                <a:solidFill>
                  <a:schemeClr val="accent2"/>
                </a:solidFill>
              </a:rPr>
              <a:t>Use </a:t>
            </a:r>
            <a:r>
              <a:rPr lang="en-US" sz="2000" dirty="0" err="1">
                <a:solidFill>
                  <a:srgbClr val="00B050"/>
                </a:solidFill>
              </a:rPr>
              <a:t>hisConvert</a:t>
            </a:r>
            <a:r>
              <a:rPr lang="en-US" sz="2000" dirty="0">
                <a:solidFill>
                  <a:schemeClr val="accent2"/>
                </a:solidFill>
              </a:rPr>
              <a:t>, </a:t>
            </a:r>
            <a:r>
              <a:rPr lang="en-US" sz="2000" dirty="0" err="1">
                <a:solidFill>
                  <a:srgbClr val="00B050"/>
                </a:solidFill>
              </a:rPr>
              <a:t>curConvert</a:t>
            </a:r>
            <a:r>
              <a:rPr lang="en-US" sz="2000" dirty="0">
                <a:solidFill>
                  <a:schemeClr val="accent2"/>
                </a:solidFill>
              </a:rPr>
              <a:t>, or </a:t>
            </a:r>
            <a:r>
              <a:rPr lang="en-US" sz="2000" dirty="0" err="1">
                <a:solidFill>
                  <a:srgbClr val="00B050"/>
                </a:solidFill>
              </a:rPr>
              <a:t>hisOnWrite</a:t>
            </a:r>
            <a:r>
              <a:rPr lang="en-US" sz="2000" dirty="0">
                <a:solidFill>
                  <a:schemeClr val="accent2"/>
                </a:solidFill>
              </a:rPr>
              <a:t> to convert from </a:t>
            </a:r>
            <a:r>
              <a:rPr lang="en-US" sz="2000" dirty="0" err="1">
                <a:solidFill>
                  <a:srgbClr val="00B050"/>
                </a:solidFill>
              </a:rPr>
              <a:t>convertTo</a:t>
            </a:r>
            <a:r>
              <a:rPr lang="en-US" sz="2000" dirty="0">
                <a:solidFill>
                  <a:schemeClr val="accent2"/>
                </a:solidFill>
              </a:rPr>
              <a:t> </a:t>
            </a:r>
            <a:r>
              <a:rPr lang="en-US" sz="2000">
                <a:solidFill>
                  <a:schemeClr val="accent2"/>
                </a:solidFill>
              </a:rPr>
              <a:t>to </a:t>
            </a:r>
            <a:r>
              <a:rPr lang="en-US" sz="2000">
                <a:solidFill>
                  <a:srgbClr val="00B050"/>
                </a:solidFill>
              </a:rPr>
              <a:t>kind</a:t>
            </a:r>
            <a:r>
              <a:rPr lang="en-US" sz="2000">
                <a:solidFill>
                  <a:schemeClr val="accent2"/>
                </a:solidFill>
              </a:rPr>
              <a:t>.  </a:t>
            </a:r>
            <a:endParaRPr lang="en-US" sz="2000" dirty="0">
              <a:solidFill>
                <a:srgbClr val="00B050"/>
              </a:solidFill>
            </a:endParaRPr>
          </a:p>
          <a:p>
            <a:pPr marL="914400" lvl="1" indent="-457200">
              <a:buFont typeface="+mj-lt"/>
              <a:buAutoNum type="arabicPeriod"/>
            </a:pPr>
            <a:r>
              <a:rPr lang="en-US" sz="2000" dirty="0">
                <a:solidFill>
                  <a:schemeClr val="accent2"/>
                </a:solidFill>
              </a:rPr>
              <a:t>Use </a:t>
            </a:r>
            <a:r>
              <a:rPr lang="en-US" sz="2000" dirty="0">
                <a:solidFill>
                  <a:srgbClr val="00B050"/>
                </a:solidFill>
              </a:rPr>
              <a:t>kind</a:t>
            </a:r>
            <a:r>
              <a:rPr lang="en-US" sz="2000" dirty="0">
                <a:solidFill>
                  <a:schemeClr val="accent2"/>
                </a:solidFill>
              </a:rPr>
              <a:t> to state the final value you want SkySpark to store.  </a:t>
            </a:r>
          </a:p>
        </p:txBody>
      </p:sp>
    </p:spTree>
    <p:extLst>
      <p:ext uri="{BB962C8B-B14F-4D97-AF65-F5344CB8AC3E}">
        <p14:creationId xmlns:p14="http://schemas.microsoft.com/office/powerpoint/2010/main" val="2572920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0087" y="350837"/>
            <a:ext cx="12039600" cy="609600"/>
          </a:xfrm>
        </p:spPr>
        <p:txBody>
          <a:bodyPr/>
          <a:lstStyle/>
          <a:p>
            <a:pPr algn="l"/>
            <a:r>
              <a:rPr lang="en-US" b="1" dirty="0">
                <a:solidFill>
                  <a:srgbClr val="306091"/>
                </a:solidFill>
              </a:rPr>
              <a:t>Basic Troubleshooting</a:t>
            </a:r>
          </a:p>
        </p:txBody>
      </p:sp>
      <p:sp>
        <p:nvSpPr>
          <p:cNvPr id="3" name="Content Placeholder 2"/>
          <p:cNvSpPr>
            <a:spLocks noGrp="1"/>
          </p:cNvSpPr>
          <p:nvPr>
            <p:ph idx="4294967295"/>
          </p:nvPr>
        </p:nvSpPr>
        <p:spPr>
          <a:xfrm>
            <a:off x="700087" y="1112837"/>
            <a:ext cx="12039600" cy="5943600"/>
          </a:xfrm>
        </p:spPr>
        <p:txBody>
          <a:bodyPr/>
          <a:lstStyle/>
          <a:p>
            <a:pPr marL="514350" indent="-457200">
              <a:buFont typeface="Arial" panose="020B0604020202020204" pitchFamily="34" charset="0"/>
              <a:buChar char="•"/>
            </a:pPr>
            <a:r>
              <a:rPr lang="en-US" sz="2800" dirty="0">
                <a:solidFill>
                  <a:srgbClr val="3557E0"/>
                </a:solidFill>
              </a:rPr>
              <a:t>If you see: </a:t>
            </a:r>
            <a:r>
              <a:rPr lang="en-US" sz="2800" dirty="0">
                <a:solidFill>
                  <a:srgbClr val="FF0000"/>
                </a:solidFill>
              </a:rPr>
              <a:t>Unexpected token 60</a:t>
            </a:r>
            <a:r>
              <a:rPr lang="en-US" sz="2800" dirty="0">
                <a:solidFill>
                  <a:srgbClr val="3557E0"/>
                </a:solidFill>
              </a:rPr>
              <a:t>, it usually means your connector’s </a:t>
            </a:r>
            <a:r>
              <a:rPr lang="en-US" sz="2800" dirty="0" err="1">
                <a:solidFill>
                  <a:srgbClr val="3557E0"/>
                </a:solidFill>
              </a:rPr>
              <a:t>uri</a:t>
            </a:r>
            <a:r>
              <a:rPr lang="en-US" sz="2800" dirty="0">
                <a:solidFill>
                  <a:srgbClr val="3557E0"/>
                </a:solidFill>
              </a:rPr>
              <a:t> is wrong.  Note that it needs to end in </a:t>
            </a:r>
            <a:r>
              <a:rPr lang="en-US" sz="2800" dirty="0">
                <a:solidFill>
                  <a:srgbClr val="FF0000"/>
                </a:solidFill>
              </a:rPr>
              <a:t>/</a:t>
            </a:r>
            <a:r>
              <a:rPr lang="en-US" sz="2800" dirty="0" err="1">
                <a:solidFill>
                  <a:srgbClr val="FF0000"/>
                </a:solidFill>
              </a:rPr>
              <a:t>api</a:t>
            </a:r>
            <a:r>
              <a:rPr lang="en-US" sz="2800" dirty="0">
                <a:solidFill>
                  <a:srgbClr val="FF0000"/>
                </a:solidFill>
              </a:rPr>
              <a:t>/</a:t>
            </a:r>
            <a:r>
              <a:rPr lang="en-US" sz="2800" dirty="0">
                <a:solidFill>
                  <a:srgbClr val="3557E0"/>
                </a:solidFill>
              </a:rPr>
              <a:t>.  </a:t>
            </a:r>
          </a:p>
          <a:p>
            <a:pPr marL="514350" indent="-457200">
              <a:buFont typeface="Arial" panose="020B0604020202020204" pitchFamily="34" charset="0"/>
              <a:buChar char="•"/>
            </a:pPr>
            <a:r>
              <a:rPr lang="en-US" sz="2800" dirty="0">
                <a:solidFill>
                  <a:srgbClr val="3557E0"/>
                </a:solidFill>
                <a:ea typeface="+mn-ea"/>
              </a:rPr>
              <a:t>Note that it is normal for a connection to close when it has no points in a watch for a given period of time</a:t>
            </a:r>
          </a:p>
          <a:p>
            <a:pPr marL="514350" indent="-457200">
              <a:buFont typeface="Arial" panose="020B0604020202020204" pitchFamily="34" charset="0"/>
              <a:buChar char="•"/>
            </a:pPr>
            <a:r>
              <a:rPr lang="en-US" sz="2800" dirty="0">
                <a:solidFill>
                  <a:srgbClr val="3557E0"/>
                </a:solidFill>
                <a:ea typeface="+mn-ea"/>
              </a:rPr>
              <a:t>For larger systems, you want to set the poll frequency to a higher value to avoid network congestion</a:t>
            </a:r>
          </a:p>
          <a:p>
            <a:pPr marL="514350" indent="-457200">
              <a:buFont typeface="Arial" panose="020B0604020202020204" pitchFamily="34" charset="0"/>
              <a:buChar char="•"/>
            </a:pPr>
            <a:r>
              <a:rPr lang="en-US" sz="2800" dirty="0">
                <a:solidFill>
                  <a:srgbClr val="3557E0"/>
                </a:solidFill>
              </a:rPr>
              <a:t>Make sure time zones, kinds, and units are the same in SkySpark and </a:t>
            </a:r>
            <a:r>
              <a:rPr lang="en-US" sz="2800" dirty="0" err="1">
                <a:solidFill>
                  <a:srgbClr val="3557E0"/>
                </a:solidFill>
              </a:rPr>
              <a:t>Desigo</a:t>
            </a:r>
            <a:endParaRPr lang="en-US" sz="2800" dirty="0">
              <a:solidFill>
                <a:srgbClr val="3557E0"/>
              </a:solidFill>
            </a:endParaRPr>
          </a:p>
          <a:p>
            <a:pPr marL="514350" indent="-457200">
              <a:buFont typeface="Arial" panose="020B0604020202020204" pitchFamily="34" charset="0"/>
              <a:buChar char="•"/>
            </a:pPr>
            <a:r>
              <a:rPr lang="en-US" sz="2800" dirty="0" err="1">
                <a:solidFill>
                  <a:srgbClr val="3557E0"/>
                </a:solidFill>
                <a:ea typeface="+mn-ea"/>
              </a:rPr>
              <a:t>Desigo</a:t>
            </a:r>
            <a:r>
              <a:rPr lang="en-US" sz="2800" dirty="0">
                <a:solidFill>
                  <a:srgbClr val="3557E0"/>
                </a:solidFill>
                <a:ea typeface="+mn-ea"/>
              </a:rPr>
              <a:t> </a:t>
            </a:r>
            <a:r>
              <a:rPr lang="en-US" sz="2800" dirty="0" err="1">
                <a:solidFill>
                  <a:srgbClr val="3557E0"/>
                </a:solidFill>
                <a:ea typeface="+mn-ea"/>
              </a:rPr>
              <a:t>curVal</a:t>
            </a:r>
            <a:r>
              <a:rPr lang="en-US" sz="2800" dirty="0">
                <a:solidFill>
                  <a:srgbClr val="3557E0"/>
                </a:solidFill>
                <a:ea typeface="+mn-ea"/>
              </a:rPr>
              <a:t> synching does not seem sensitive to tuning buckets.  In fact, we have not seen a limit for a single bucket, so buckets aren’t really needed.  </a:t>
            </a:r>
          </a:p>
          <a:p>
            <a:pPr marL="514350" indent="-457200">
              <a:buFont typeface="Arial" panose="020B0604020202020204" pitchFamily="34" charset="0"/>
              <a:buChar char="•"/>
            </a:pPr>
            <a:r>
              <a:rPr lang="en-US" sz="2800" dirty="0">
                <a:solidFill>
                  <a:srgbClr val="65B16E"/>
                </a:solidFill>
              </a:rPr>
              <a:t>If too many </a:t>
            </a:r>
            <a:r>
              <a:rPr lang="en-US" sz="2800" dirty="0" err="1">
                <a:solidFill>
                  <a:srgbClr val="65B16E"/>
                </a:solidFill>
              </a:rPr>
              <a:t>Desigo</a:t>
            </a:r>
            <a:r>
              <a:rPr lang="en-US" sz="2800" dirty="0">
                <a:solidFill>
                  <a:srgbClr val="65B16E"/>
                </a:solidFill>
              </a:rPr>
              <a:t> user sessions are noticed on the </a:t>
            </a:r>
            <a:r>
              <a:rPr lang="en-US" sz="2800" dirty="0" err="1">
                <a:solidFill>
                  <a:srgbClr val="65B16E"/>
                </a:solidFill>
              </a:rPr>
              <a:t>Desigo</a:t>
            </a:r>
            <a:r>
              <a:rPr lang="en-US" sz="2800" dirty="0">
                <a:solidFill>
                  <a:srgbClr val="65B16E"/>
                </a:solidFill>
              </a:rPr>
              <a:t> side, you can decrease the user session timeout setting.  Unfortunately, when a token expires, the new token comes in as a new user session.  </a:t>
            </a:r>
          </a:p>
        </p:txBody>
      </p:sp>
    </p:spTree>
    <p:extLst>
      <p:ext uri="{BB962C8B-B14F-4D97-AF65-F5344CB8AC3E}">
        <p14:creationId xmlns:p14="http://schemas.microsoft.com/office/powerpoint/2010/main" val="4134347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0087" y="350837"/>
            <a:ext cx="12039600" cy="609600"/>
          </a:xfrm>
        </p:spPr>
        <p:txBody>
          <a:bodyPr/>
          <a:lstStyle/>
          <a:p>
            <a:pPr algn="l"/>
            <a:r>
              <a:rPr lang="en-US" b="1" dirty="0" err="1">
                <a:solidFill>
                  <a:srgbClr val="306091"/>
                </a:solidFill>
              </a:rPr>
              <a:t>Desigo</a:t>
            </a:r>
            <a:r>
              <a:rPr lang="en-US" b="1" dirty="0">
                <a:solidFill>
                  <a:srgbClr val="306091"/>
                </a:solidFill>
              </a:rPr>
              <a:t> </a:t>
            </a:r>
            <a:r>
              <a:rPr lang="en-US" b="1" dirty="0" err="1">
                <a:solidFill>
                  <a:srgbClr val="306091"/>
                </a:solidFill>
              </a:rPr>
              <a:t>TypeIDs</a:t>
            </a:r>
            <a:endParaRPr lang="en-US" b="1" dirty="0">
              <a:solidFill>
                <a:srgbClr val="306091"/>
              </a:solidFill>
            </a:endParaRPr>
          </a:p>
        </p:txBody>
      </p:sp>
      <p:sp>
        <p:nvSpPr>
          <p:cNvPr id="3" name="Content Placeholder 2"/>
          <p:cNvSpPr>
            <a:spLocks noGrp="1"/>
          </p:cNvSpPr>
          <p:nvPr>
            <p:ph idx="4294967295"/>
          </p:nvPr>
        </p:nvSpPr>
        <p:spPr>
          <a:xfrm>
            <a:off x="700087" y="1112837"/>
            <a:ext cx="8763000" cy="3200400"/>
          </a:xfrm>
        </p:spPr>
        <p:txBody>
          <a:bodyPr/>
          <a:lstStyle/>
          <a:p>
            <a:r>
              <a:rPr lang="en-US" sz="1800" b="1" dirty="0"/>
              <a:t>More useful: </a:t>
            </a:r>
          </a:p>
          <a:p>
            <a:r>
              <a:rPr lang="en-US" sz="1800" dirty="0"/>
              <a:t>7400 = trend logs - </a:t>
            </a:r>
            <a:r>
              <a:rPr lang="en-US" sz="1800" dirty="0" err="1"/>
              <a:t>typeDescriptor</a:t>
            </a:r>
            <a:r>
              <a:rPr lang="en-US" sz="1800" dirty="0"/>
              <a:t> = Trend</a:t>
            </a:r>
          </a:p>
          <a:p>
            <a:r>
              <a:rPr lang="en-US" sz="1800" dirty="0"/>
              <a:t>1100 = TEC Point also point on PXC - </a:t>
            </a:r>
            <a:r>
              <a:rPr lang="en-US" sz="1800" dirty="0" err="1"/>
              <a:t>typeDescriptor</a:t>
            </a:r>
            <a:r>
              <a:rPr lang="en-US" sz="1800" dirty="0"/>
              <a:t> = Command</a:t>
            </a:r>
          </a:p>
          <a:p>
            <a:r>
              <a:rPr lang="en-US" sz="1800" dirty="0"/>
              <a:t>2200 = Digital Point - </a:t>
            </a:r>
            <a:r>
              <a:rPr lang="en-US" sz="1800" dirty="0" err="1"/>
              <a:t>typeDescriptor</a:t>
            </a:r>
            <a:r>
              <a:rPr lang="en-US" sz="1800" dirty="0"/>
              <a:t> = Detector</a:t>
            </a:r>
          </a:p>
          <a:p>
            <a:r>
              <a:rPr lang="en-US" sz="1800" dirty="0"/>
              <a:t>6700 = Analog Sensor -  </a:t>
            </a:r>
            <a:r>
              <a:rPr lang="en-US" sz="1800" dirty="0" err="1"/>
              <a:t>typeDescriptor</a:t>
            </a:r>
            <a:r>
              <a:rPr lang="en-US" sz="1800" dirty="0"/>
              <a:t> = Sensor</a:t>
            </a:r>
          </a:p>
          <a:p>
            <a:r>
              <a:rPr lang="en-US" sz="1800" dirty="0"/>
              <a:t>7800 = Calculated Point -  </a:t>
            </a:r>
            <a:r>
              <a:rPr lang="en-US" sz="1800" dirty="0" err="1"/>
              <a:t>typeDescriptor</a:t>
            </a:r>
            <a:r>
              <a:rPr lang="en-US" sz="1800" dirty="0"/>
              <a:t> = Value</a:t>
            </a:r>
          </a:p>
          <a:p>
            <a:r>
              <a:rPr lang="en-US" sz="1800" dirty="0"/>
              <a:t>2300 = Device - </a:t>
            </a:r>
            <a:r>
              <a:rPr lang="en-US" sz="1800" dirty="0" err="1"/>
              <a:t>typeDescriptor</a:t>
            </a:r>
            <a:r>
              <a:rPr lang="en-US" sz="1800" dirty="0"/>
              <a:t> = Device</a:t>
            </a:r>
          </a:p>
        </p:txBody>
      </p:sp>
      <p:sp>
        <p:nvSpPr>
          <p:cNvPr id="4" name="Content Placeholder 2">
            <a:extLst>
              <a:ext uri="{FF2B5EF4-FFF2-40B4-BE49-F238E27FC236}">
                <a16:creationId xmlns:a16="http://schemas.microsoft.com/office/drawing/2014/main" id="{0D7505BC-2480-804B-9C05-07149A0160B7}"/>
              </a:ext>
            </a:extLst>
          </p:cNvPr>
          <p:cNvSpPr txBox="1">
            <a:spLocks/>
          </p:cNvSpPr>
          <p:nvPr/>
        </p:nvSpPr>
        <p:spPr bwMode="auto">
          <a:xfrm>
            <a:off x="6643687" y="2560637"/>
            <a:ext cx="6096000" cy="4724400"/>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lvl1pPr marL="342900" indent="-342900" algn="l" defTabSz="457200" rtl="0" eaLnBrk="1" fontAlgn="base" hangingPunct="1">
              <a:lnSpc>
                <a:spcPct val="93000"/>
              </a:lnSpc>
              <a:spcBef>
                <a:spcPct val="0"/>
              </a:spcBef>
              <a:spcAft>
                <a:spcPts val="1425"/>
              </a:spcAft>
              <a:buClr>
                <a:srgbClr val="000000"/>
              </a:buClr>
              <a:buSzPct val="100000"/>
              <a:buFont typeface="Times New Roman" pitchFamily="16" charset="0"/>
              <a:defRPr sz="3200">
                <a:solidFill>
                  <a:srgbClr val="000000"/>
                </a:solidFill>
                <a:latin typeface="Calibri"/>
                <a:ea typeface="+mn-ea"/>
                <a:cs typeface="+mn-cs"/>
              </a:defRPr>
            </a:lvl1pPr>
            <a:lvl2pPr marL="742950" indent="-285750" algn="l" defTabSz="457200" rtl="0" eaLnBrk="1" fontAlgn="base" hangingPunct="1">
              <a:lnSpc>
                <a:spcPct val="93000"/>
              </a:lnSpc>
              <a:spcBef>
                <a:spcPct val="0"/>
              </a:spcBef>
              <a:spcAft>
                <a:spcPts val="1138"/>
              </a:spcAft>
              <a:buClr>
                <a:srgbClr val="000000"/>
              </a:buClr>
              <a:buSzPct val="100000"/>
              <a:buFont typeface="Times New Roman" pitchFamily="16" charset="0"/>
              <a:defRPr sz="2800">
                <a:solidFill>
                  <a:srgbClr val="000000"/>
                </a:solidFill>
                <a:latin typeface="Calibri"/>
                <a:cs typeface="+mn-cs"/>
              </a:defRPr>
            </a:lvl2pPr>
            <a:lvl3pPr marL="1143000" indent="-228600" algn="l" defTabSz="457200" rtl="0" eaLnBrk="1" fontAlgn="base" hangingPunct="1">
              <a:lnSpc>
                <a:spcPct val="93000"/>
              </a:lnSpc>
              <a:spcBef>
                <a:spcPct val="0"/>
              </a:spcBef>
              <a:spcAft>
                <a:spcPts val="850"/>
              </a:spcAft>
              <a:buClr>
                <a:srgbClr val="000000"/>
              </a:buClr>
              <a:buSzPct val="100000"/>
              <a:buFont typeface="Times New Roman" pitchFamily="16" charset="0"/>
              <a:defRPr sz="2400">
                <a:solidFill>
                  <a:srgbClr val="000000"/>
                </a:solidFill>
                <a:latin typeface="Calibri"/>
                <a:cs typeface="+mn-cs"/>
              </a:defRPr>
            </a:lvl3pPr>
            <a:lvl4pPr marL="1600200" indent="-228600" algn="l" defTabSz="457200" rtl="0" eaLnBrk="1" fontAlgn="base" hangingPunct="1">
              <a:lnSpc>
                <a:spcPct val="93000"/>
              </a:lnSpc>
              <a:spcBef>
                <a:spcPct val="0"/>
              </a:spcBef>
              <a:spcAft>
                <a:spcPts val="575"/>
              </a:spcAft>
              <a:buClr>
                <a:srgbClr val="000000"/>
              </a:buClr>
              <a:buSzPct val="100000"/>
              <a:buFont typeface="Times New Roman" pitchFamily="16" charset="0"/>
              <a:defRPr sz="2000">
                <a:solidFill>
                  <a:srgbClr val="000000"/>
                </a:solidFill>
                <a:latin typeface="Calibri"/>
                <a:cs typeface="+mn-cs"/>
              </a:defRPr>
            </a:lvl4pPr>
            <a:lvl5pPr marL="20574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Calibri"/>
                <a:cs typeface="+mn-cs"/>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a:lstStyle>
          <a:p>
            <a:r>
              <a:rPr lang="en-US" sz="1800" b="1" kern="0" dirty="0"/>
              <a:t>Less Useful:</a:t>
            </a:r>
          </a:p>
          <a:p>
            <a:r>
              <a:rPr lang="en-US" sz="1800" kern="0" dirty="0"/>
              <a:t>6300</a:t>
            </a:r>
            <a:r>
              <a:rPr lang="en-US" sz="1800" dirty="0"/>
              <a:t> = </a:t>
            </a:r>
            <a:r>
              <a:rPr lang="en-US" sz="1800" kern="0" dirty="0"/>
              <a:t>Schedule -  </a:t>
            </a:r>
            <a:r>
              <a:rPr lang="en-US" sz="1800" kern="0" dirty="0" err="1"/>
              <a:t>typeDescriptor</a:t>
            </a:r>
            <a:r>
              <a:rPr lang="en-US" sz="1800" kern="0" dirty="0"/>
              <a:t> = Scheduler</a:t>
            </a:r>
          </a:p>
          <a:p>
            <a:r>
              <a:rPr lang="en-US" sz="1800" kern="0" dirty="0"/>
              <a:t>6000</a:t>
            </a:r>
            <a:r>
              <a:rPr lang="en-US" sz="1800" dirty="0"/>
              <a:t> = </a:t>
            </a:r>
            <a:r>
              <a:rPr lang="en-US" sz="1800" kern="0" dirty="0"/>
              <a:t>Program - </a:t>
            </a:r>
            <a:r>
              <a:rPr lang="en-US" sz="1800" kern="0" dirty="0" err="1"/>
              <a:t>typeDescriptor</a:t>
            </a:r>
            <a:r>
              <a:rPr lang="en-US" sz="1800" kern="0" dirty="0"/>
              <a:t> = Program</a:t>
            </a:r>
          </a:p>
          <a:p>
            <a:r>
              <a:rPr lang="en-US" sz="1800" kern="0" dirty="0"/>
              <a:t>3700</a:t>
            </a:r>
            <a:r>
              <a:rPr lang="en-US" sz="1800" dirty="0"/>
              <a:t> = </a:t>
            </a:r>
            <a:r>
              <a:rPr lang="en-US" sz="1800" kern="0" dirty="0"/>
              <a:t>Group - </a:t>
            </a:r>
            <a:r>
              <a:rPr lang="en-US" sz="1800" kern="0" dirty="0" err="1"/>
              <a:t>typeDescriptor</a:t>
            </a:r>
            <a:r>
              <a:rPr lang="en-US" sz="1800" kern="0" dirty="0"/>
              <a:t> = Group</a:t>
            </a:r>
          </a:p>
          <a:p>
            <a:r>
              <a:rPr lang="en-US" sz="1800" kern="0" dirty="0"/>
              <a:t>3600</a:t>
            </a:r>
            <a:r>
              <a:rPr lang="en-US" sz="1800" dirty="0"/>
              <a:t> = </a:t>
            </a:r>
            <a:r>
              <a:rPr lang="en-US" sz="1800" kern="0" dirty="0"/>
              <a:t>Graphics - </a:t>
            </a:r>
            <a:r>
              <a:rPr lang="en-US" sz="1800" kern="0" dirty="0" err="1"/>
              <a:t>typeDescriptor</a:t>
            </a:r>
            <a:r>
              <a:rPr lang="en-US" sz="1800" kern="0" dirty="0"/>
              <a:t> = Graphics</a:t>
            </a:r>
          </a:p>
          <a:p>
            <a:r>
              <a:rPr lang="en-US" sz="1800" kern="0" dirty="0"/>
              <a:t>4600</a:t>
            </a:r>
            <a:r>
              <a:rPr lang="en-US" sz="1800" dirty="0"/>
              <a:t> = </a:t>
            </a:r>
            <a:r>
              <a:rPr lang="en-US" sz="1800" kern="0" dirty="0"/>
              <a:t>Group Graphics? - </a:t>
            </a:r>
            <a:r>
              <a:rPr lang="en-US" sz="1800" kern="0" dirty="0" err="1"/>
              <a:t>typeDescriptor</a:t>
            </a:r>
            <a:r>
              <a:rPr lang="en-US" sz="1800" kern="0" dirty="0"/>
              <a:t> = Library Element</a:t>
            </a:r>
          </a:p>
          <a:p>
            <a:r>
              <a:rPr lang="en-US" sz="1800" kern="0" dirty="0"/>
              <a:t>2100</a:t>
            </a:r>
            <a:r>
              <a:rPr lang="en-US" sz="1800" dirty="0"/>
              <a:t> = </a:t>
            </a:r>
            <a:r>
              <a:rPr lang="en-US" sz="1800" kern="0" dirty="0"/>
              <a:t>Potentially </a:t>
            </a:r>
            <a:r>
              <a:rPr lang="en-US" sz="1800" kern="0" dirty="0" err="1"/>
              <a:t>BACnetPoint</a:t>
            </a:r>
            <a:endParaRPr lang="en-US" sz="1800" kern="0" dirty="0"/>
          </a:p>
          <a:p>
            <a:r>
              <a:rPr lang="en-US" sz="1800" kern="0" dirty="0"/>
              <a:t>7700</a:t>
            </a:r>
            <a:r>
              <a:rPr lang="en-US" sz="1800" dirty="0"/>
              <a:t> = </a:t>
            </a:r>
            <a:r>
              <a:rPr lang="en-US" sz="1800" kern="0" dirty="0"/>
              <a:t>User - </a:t>
            </a:r>
            <a:r>
              <a:rPr lang="en-US" sz="1800" kern="0" dirty="0" err="1"/>
              <a:t>typeDescriptor</a:t>
            </a:r>
            <a:r>
              <a:rPr lang="en-US" sz="1800" kern="0" dirty="0"/>
              <a:t> = User</a:t>
            </a:r>
          </a:p>
          <a:p>
            <a:r>
              <a:rPr lang="en-US" sz="1800" kern="0" dirty="0"/>
              <a:t>8000</a:t>
            </a:r>
            <a:r>
              <a:rPr lang="en-US" sz="1800" dirty="0"/>
              <a:t> = </a:t>
            </a:r>
            <a:r>
              <a:rPr lang="en-US" sz="1800" kern="0" dirty="0"/>
              <a:t>Views - </a:t>
            </a:r>
            <a:r>
              <a:rPr lang="en-US" sz="1800" kern="0" dirty="0" err="1"/>
              <a:t>typeDescriptor</a:t>
            </a:r>
            <a:r>
              <a:rPr lang="en-US" sz="1800" kern="0" dirty="0"/>
              <a:t> = View Element</a:t>
            </a:r>
          </a:p>
          <a:p>
            <a:r>
              <a:rPr lang="en-US" sz="1800" kern="0" dirty="0"/>
              <a:t>6400</a:t>
            </a:r>
            <a:r>
              <a:rPr lang="en-US" sz="1800" dirty="0"/>
              <a:t> = </a:t>
            </a:r>
            <a:r>
              <a:rPr lang="en-US" sz="1800" kern="0" dirty="0"/>
              <a:t>User allowed Scope? - </a:t>
            </a:r>
            <a:r>
              <a:rPr lang="en-US" sz="1800" kern="0" dirty="0" err="1"/>
              <a:t>typeDescriptor</a:t>
            </a:r>
            <a:r>
              <a:rPr lang="en-US" sz="1800" kern="0" dirty="0"/>
              <a:t> = Scope</a:t>
            </a:r>
          </a:p>
          <a:p>
            <a:r>
              <a:rPr lang="en-US" sz="1800" kern="0" dirty="0"/>
              <a:t>2600</a:t>
            </a:r>
            <a:r>
              <a:rPr lang="en-US" sz="1800" dirty="0"/>
              <a:t> = </a:t>
            </a:r>
            <a:r>
              <a:rPr lang="en-US" sz="1800" kern="0" dirty="0"/>
              <a:t>Document - </a:t>
            </a:r>
            <a:r>
              <a:rPr lang="en-US" sz="1800" kern="0" dirty="0" err="1"/>
              <a:t>typeDescriptor</a:t>
            </a:r>
            <a:r>
              <a:rPr lang="en-US" sz="1800" kern="0" dirty="0"/>
              <a:t> = Document</a:t>
            </a:r>
          </a:p>
        </p:txBody>
      </p:sp>
    </p:spTree>
    <p:extLst>
      <p:ext uri="{BB962C8B-B14F-4D97-AF65-F5344CB8AC3E}">
        <p14:creationId xmlns:p14="http://schemas.microsoft.com/office/powerpoint/2010/main" val="3596439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1031" y="174261"/>
            <a:ext cx="12192000" cy="609600"/>
          </a:xfrm>
        </p:spPr>
        <p:txBody>
          <a:bodyPr/>
          <a:lstStyle/>
          <a:p>
            <a:pPr algn="l"/>
            <a:r>
              <a:rPr lang="en-US" b="1" dirty="0">
                <a:solidFill>
                  <a:srgbClr val="306091"/>
                </a:solidFill>
              </a:rPr>
              <a:t>Getting Points via Code</a:t>
            </a:r>
          </a:p>
        </p:txBody>
      </p:sp>
      <p:sp>
        <p:nvSpPr>
          <p:cNvPr id="6" name="Content Placeholder 5"/>
          <p:cNvSpPr>
            <a:spLocks noGrp="1"/>
          </p:cNvSpPr>
          <p:nvPr>
            <p:ph idx="4294967295"/>
          </p:nvPr>
        </p:nvSpPr>
        <p:spPr>
          <a:xfrm>
            <a:off x="631031" y="1112837"/>
            <a:ext cx="12192000" cy="5867400"/>
          </a:xfrm>
        </p:spPr>
        <p:txBody>
          <a:bodyPr/>
          <a:lstStyle/>
          <a:p>
            <a:r>
              <a:rPr lang="en-US" sz="2000" dirty="0">
                <a:solidFill>
                  <a:srgbClr val="00B050"/>
                </a:solidFill>
              </a:rPr>
              <a:t>() =&gt; do</a:t>
            </a:r>
          </a:p>
          <a:p>
            <a:r>
              <a:rPr lang="en-US" sz="2000" dirty="0">
                <a:solidFill>
                  <a:srgbClr val="00B050"/>
                </a:solidFill>
              </a:rPr>
              <a:t>  </a:t>
            </a:r>
            <a:r>
              <a:rPr lang="en-US" sz="2000" dirty="0" err="1">
                <a:solidFill>
                  <a:srgbClr val="00B050"/>
                </a:solidFill>
              </a:rPr>
              <a:t>dConn</a:t>
            </a:r>
            <a:r>
              <a:rPr lang="en-US" sz="2000" dirty="0">
                <a:solidFill>
                  <a:srgbClr val="00B050"/>
                </a:solidFill>
              </a:rPr>
              <a:t>: read(</a:t>
            </a:r>
            <a:r>
              <a:rPr lang="en-US" sz="2000" dirty="0" err="1">
                <a:solidFill>
                  <a:srgbClr val="00B050"/>
                </a:solidFill>
              </a:rPr>
              <a:t>desigoConn</a:t>
            </a:r>
            <a:r>
              <a:rPr lang="en-US" sz="2000" dirty="0">
                <a:solidFill>
                  <a:srgbClr val="00B050"/>
                </a:solidFill>
              </a:rPr>
              <a:t>)</a:t>
            </a:r>
          </a:p>
          <a:p>
            <a:r>
              <a:rPr lang="en-US" sz="2000" dirty="0">
                <a:solidFill>
                  <a:srgbClr val="00B050"/>
                </a:solidFill>
              </a:rPr>
              <a:t>  </a:t>
            </a:r>
            <a:r>
              <a:rPr lang="en-US" sz="2000" dirty="0" err="1">
                <a:solidFill>
                  <a:srgbClr val="00B050"/>
                </a:solidFill>
              </a:rPr>
              <a:t>dConn.desigoRawLearn</a:t>
            </a:r>
            <a:r>
              <a:rPr lang="en-US" sz="2000" dirty="0">
                <a:solidFill>
                  <a:srgbClr val="00B050"/>
                </a:solidFill>
              </a:rPr>
              <a:t>().map r =&gt; do</a:t>
            </a:r>
          </a:p>
          <a:p>
            <a:r>
              <a:rPr lang="en-US" sz="2000" dirty="0">
                <a:solidFill>
                  <a:srgbClr val="00B050"/>
                </a:solidFill>
              </a:rPr>
              <a:t>    r = </a:t>
            </a:r>
            <a:r>
              <a:rPr lang="en-US" sz="2000" dirty="0" err="1">
                <a:solidFill>
                  <a:srgbClr val="00B050"/>
                </a:solidFill>
              </a:rPr>
              <a:t>r.merge</a:t>
            </a:r>
            <a:r>
              <a:rPr lang="en-US" sz="2000" dirty="0">
                <a:solidFill>
                  <a:srgbClr val="00B050"/>
                </a:solidFill>
              </a:rPr>
              <a:t>(</a:t>
            </a:r>
          </a:p>
          <a:p>
            <a:r>
              <a:rPr lang="en-US" sz="2000" dirty="0">
                <a:solidFill>
                  <a:srgbClr val="00B050"/>
                </a:solidFill>
              </a:rPr>
              <a:t>    {</a:t>
            </a:r>
          </a:p>
          <a:p>
            <a:r>
              <a:rPr lang="en-US" sz="2000" dirty="0">
                <a:solidFill>
                  <a:srgbClr val="00B050"/>
                </a:solidFill>
              </a:rPr>
              <a:t>      </a:t>
            </a:r>
            <a:r>
              <a:rPr lang="en-US" sz="2000" dirty="0" err="1">
                <a:solidFill>
                  <a:srgbClr val="00B050"/>
                </a:solidFill>
              </a:rPr>
              <a:t>equipRef</a:t>
            </a:r>
            <a:r>
              <a:rPr lang="en-US" sz="2000" dirty="0">
                <a:solidFill>
                  <a:srgbClr val="00B050"/>
                </a:solidFill>
              </a:rPr>
              <a:t>: read(equip)-&gt;id,</a:t>
            </a:r>
          </a:p>
          <a:p>
            <a:r>
              <a:rPr lang="en-US" sz="2000" dirty="0">
                <a:solidFill>
                  <a:srgbClr val="00B050"/>
                </a:solidFill>
              </a:rPr>
              <a:t>      </a:t>
            </a:r>
            <a:r>
              <a:rPr lang="en-US" sz="2000" dirty="0" err="1">
                <a:solidFill>
                  <a:srgbClr val="00B050"/>
                </a:solidFill>
              </a:rPr>
              <a:t>siteRef</a:t>
            </a:r>
            <a:r>
              <a:rPr lang="en-US" sz="2000" dirty="0">
                <a:solidFill>
                  <a:srgbClr val="00B050"/>
                </a:solidFill>
              </a:rPr>
              <a:t>: read(site)-&gt;id,</a:t>
            </a:r>
          </a:p>
          <a:p>
            <a:r>
              <a:rPr lang="en-US" sz="2000" dirty="0">
                <a:solidFill>
                  <a:srgbClr val="00B050"/>
                </a:solidFill>
              </a:rPr>
              <a:t>      </a:t>
            </a:r>
            <a:r>
              <a:rPr lang="en-US" sz="2000" dirty="0" err="1">
                <a:solidFill>
                  <a:srgbClr val="00B050"/>
                </a:solidFill>
              </a:rPr>
              <a:t>hisCollectInterval</a:t>
            </a:r>
            <a:r>
              <a:rPr lang="en-US" sz="2000" dirty="0">
                <a:solidFill>
                  <a:srgbClr val="00B050"/>
                </a:solidFill>
              </a:rPr>
              <a:t>: if (r-&gt;kind == "Number") 15min,</a:t>
            </a:r>
          </a:p>
          <a:p>
            <a:r>
              <a:rPr lang="en-US" sz="2000" dirty="0">
                <a:solidFill>
                  <a:srgbClr val="00B050"/>
                </a:solidFill>
              </a:rPr>
              <a:t>      </a:t>
            </a:r>
            <a:r>
              <a:rPr lang="en-US" sz="2000" dirty="0" err="1">
                <a:solidFill>
                  <a:srgbClr val="00B050"/>
                </a:solidFill>
              </a:rPr>
              <a:t>hisCollectCov</a:t>
            </a:r>
            <a:r>
              <a:rPr lang="en-US" sz="2000" dirty="0">
                <a:solidFill>
                  <a:srgbClr val="00B050"/>
                </a:solidFill>
              </a:rPr>
              <a:t>: if (r-&gt;kind != "Number") marker(),</a:t>
            </a:r>
          </a:p>
          <a:p>
            <a:r>
              <a:rPr lang="en-US" sz="2000" dirty="0">
                <a:solidFill>
                  <a:srgbClr val="00B050"/>
                </a:solidFill>
              </a:rPr>
              <a:t>    })</a:t>
            </a:r>
          </a:p>
          <a:p>
            <a:r>
              <a:rPr lang="en-US" sz="2000" dirty="0">
                <a:solidFill>
                  <a:srgbClr val="00B050"/>
                </a:solidFill>
              </a:rPr>
              <a:t>  </a:t>
            </a:r>
            <a:r>
              <a:rPr lang="en-US" sz="2000" dirty="0" err="1">
                <a:solidFill>
                  <a:srgbClr val="00B050"/>
                </a:solidFill>
              </a:rPr>
              <a:t>end.each</a:t>
            </a:r>
            <a:r>
              <a:rPr lang="en-US" sz="2000" dirty="0">
                <a:solidFill>
                  <a:srgbClr val="00B050"/>
                </a:solidFill>
              </a:rPr>
              <a:t> r =&gt; commit(diff(null, r, {add}))</a:t>
            </a:r>
          </a:p>
          <a:p>
            <a:r>
              <a:rPr lang="en-US" sz="2000" dirty="0">
                <a:solidFill>
                  <a:srgbClr val="00B050"/>
                </a:solidFill>
              </a:rPr>
              <a:t>end</a:t>
            </a:r>
          </a:p>
        </p:txBody>
      </p:sp>
      <p:sp>
        <p:nvSpPr>
          <p:cNvPr id="5" name="TextBox 4"/>
          <p:cNvSpPr txBox="1"/>
          <p:nvPr/>
        </p:nvSpPr>
        <p:spPr>
          <a:xfrm>
            <a:off x="3831431" y="7035446"/>
            <a:ext cx="5791200" cy="349968"/>
          </a:xfrm>
          <a:prstGeom prst="rect">
            <a:avLst/>
          </a:prstGeom>
          <a:noFill/>
        </p:spPr>
        <p:txBody>
          <a:bodyPr wrap="square" rtlCol="0">
            <a:spAutoFit/>
          </a:bodyPr>
          <a:lstStyle/>
          <a:p>
            <a:r>
              <a:rPr lang="en-US" dirty="0"/>
              <a:t>Run as a task in large systems to avoid a timeout error</a:t>
            </a:r>
          </a:p>
        </p:txBody>
      </p:sp>
    </p:spTree>
    <p:extLst>
      <p:ext uri="{BB962C8B-B14F-4D97-AF65-F5344CB8AC3E}">
        <p14:creationId xmlns:p14="http://schemas.microsoft.com/office/powerpoint/2010/main" val="25626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4387" y="198437"/>
            <a:ext cx="11811000" cy="955675"/>
          </a:xfrm>
        </p:spPr>
        <p:txBody>
          <a:bodyPr/>
          <a:lstStyle/>
          <a:p>
            <a:pPr algn="l"/>
            <a:r>
              <a:rPr lang="en-US" b="1" dirty="0">
                <a:solidFill>
                  <a:srgbClr val="306091"/>
                </a:solidFill>
              </a:rPr>
              <a:t>Why Use this Connector?</a:t>
            </a:r>
          </a:p>
        </p:txBody>
      </p:sp>
      <p:sp>
        <p:nvSpPr>
          <p:cNvPr id="3" name="Content Placeholder 2"/>
          <p:cNvSpPr>
            <a:spLocks noGrp="1"/>
          </p:cNvSpPr>
          <p:nvPr>
            <p:ph idx="4294967295"/>
          </p:nvPr>
        </p:nvSpPr>
        <p:spPr>
          <a:xfrm>
            <a:off x="814387" y="1143635"/>
            <a:ext cx="11811000" cy="5826125"/>
          </a:xfrm>
        </p:spPr>
        <p:txBody>
          <a:bodyPr/>
          <a:lstStyle/>
          <a:p>
            <a:pPr marL="514350" indent="-457200">
              <a:buFont typeface="Arial" panose="020B0604020202020204" pitchFamily="34" charset="0"/>
              <a:buChar char="•"/>
            </a:pPr>
            <a:r>
              <a:rPr lang="en-US" dirty="0">
                <a:solidFill>
                  <a:srgbClr val="3557E0"/>
                </a:solidFill>
                <a:ea typeface="+mn-ea"/>
              </a:rPr>
              <a:t>Connectors get the same names as you might see in the BAS’ API whereas going BACnet can yield different names and increase the amount of time taken for the import process</a:t>
            </a:r>
          </a:p>
          <a:p>
            <a:pPr marL="514350" indent="-457200">
              <a:buFont typeface="Arial" panose="020B0604020202020204" pitchFamily="34" charset="0"/>
              <a:buChar char="•"/>
            </a:pPr>
            <a:r>
              <a:rPr lang="en-US" dirty="0">
                <a:solidFill>
                  <a:srgbClr val="3557E0"/>
                </a:solidFill>
              </a:rPr>
              <a:t>Some systems like Andover cannot be accessed via BACnet</a:t>
            </a:r>
            <a:endParaRPr lang="en-US" dirty="0">
              <a:solidFill>
                <a:srgbClr val="3557E0"/>
              </a:solidFill>
              <a:ea typeface="+mn-ea"/>
            </a:endParaRPr>
          </a:p>
          <a:p>
            <a:pPr marL="514350" indent="-457200">
              <a:buFont typeface="Arial" panose="020B0604020202020204" pitchFamily="34" charset="0"/>
              <a:buChar char="•"/>
            </a:pPr>
            <a:r>
              <a:rPr lang="en-US" dirty="0">
                <a:solidFill>
                  <a:srgbClr val="3557E0"/>
                </a:solidFill>
                <a:ea typeface="+mn-ea"/>
              </a:rPr>
              <a:t>Several debugging tools are built into this connector</a:t>
            </a:r>
          </a:p>
          <a:p>
            <a:pPr marL="514350" indent="-457200">
              <a:buFont typeface="Arial" panose="020B0604020202020204" pitchFamily="34" charset="0"/>
              <a:buChar char="•"/>
            </a:pPr>
            <a:r>
              <a:rPr lang="en-US" dirty="0">
                <a:solidFill>
                  <a:srgbClr val="3557E0"/>
                </a:solidFill>
              </a:rPr>
              <a:t>Several extra features are built into this connector such as the ability to see non-points</a:t>
            </a:r>
          </a:p>
          <a:p>
            <a:pPr marL="514350" indent="-457200">
              <a:buFont typeface="Arial" panose="020B0604020202020204" pitchFamily="34" charset="0"/>
              <a:buChar char="•"/>
            </a:pPr>
            <a:r>
              <a:rPr lang="en-US" dirty="0">
                <a:solidFill>
                  <a:srgbClr val="3557E0"/>
                </a:solidFill>
                <a:ea typeface="+mn-ea"/>
              </a:rPr>
              <a:t>There is a fully functional builder tree for navigation</a:t>
            </a:r>
          </a:p>
        </p:txBody>
      </p:sp>
    </p:spTree>
    <p:extLst>
      <p:ext uri="{BB962C8B-B14F-4D97-AF65-F5344CB8AC3E}">
        <p14:creationId xmlns:p14="http://schemas.microsoft.com/office/powerpoint/2010/main" val="362530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1031" y="274637"/>
            <a:ext cx="12192000" cy="609600"/>
          </a:xfrm>
        </p:spPr>
        <p:txBody>
          <a:bodyPr/>
          <a:lstStyle/>
          <a:p>
            <a:pPr algn="l"/>
            <a:r>
              <a:rPr lang="en-US" b="1" dirty="0">
                <a:solidFill>
                  <a:srgbClr val="306091"/>
                </a:solidFill>
              </a:rPr>
              <a:t>Getting Points with GUI</a:t>
            </a:r>
          </a:p>
        </p:txBody>
      </p:sp>
      <p:sp>
        <p:nvSpPr>
          <p:cNvPr id="7" name="Content Placeholder 2">
            <a:extLst>
              <a:ext uri="{FF2B5EF4-FFF2-40B4-BE49-F238E27FC236}">
                <a16:creationId xmlns:a16="http://schemas.microsoft.com/office/drawing/2014/main" id="{B388097C-86FB-4A30-972B-D7C82C2A35D9}"/>
              </a:ext>
            </a:extLst>
          </p:cNvPr>
          <p:cNvSpPr txBox="1">
            <a:spLocks/>
          </p:cNvSpPr>
          <p:nvPr/>
        </p:nvSpPr>
        <p:spPr bwMode="auto">
          <a:xfrm>
            <a:off x="700087" y="960437"/>
            <a:ext cx="12039600" cy="4495800"/>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lvl1pPr marL="342900" indent="-342900" algn="l" defTabSz="457200" rtl="0" eaLnBrk="1" fontAlgn="base" hangingPunct="1">
              <a:lnSpc>
                <a:spcPct val="93000"/>
              </a:lnSpc>
              <a:spcBef>
                <a:spcPct val="0"/>
              </a:spcBef>
              <a:spcAft>
                <a:spcPts val="1425"/>
              </a:spcAft>
              <a:buClr>
                <a:srgbClr val="000000"/>
              </a:buClr>
              <a:buSzPct val="100000"/>
              <a:buFont typeface="Times New Roman" pitchFamily="16" charset="0"/>
              <a:defRPr sz="3200">
                <a:solidFill>
                  <a:srgbClr val="000000"/>
                </a:solidFill>
                <a:latin typeface="Calibri"/>
                <a:ea typeface="+mn-ea"/>
                <a:cs typeface="+mn-cs"/>
              </a:defRPr>
            </a:lvl1pPr>
            <a:lvl2pPr marL="742950" indent="-285750" algn="l" defTabSz="457200" rtl="0" eaLnBrk="1" fontAlgn="base" hangingPunct="1">
              <a:lnSpc>
                <a:spcPct val="93000"/>
              </a:lnSpc>
              <a:spcBef>
                <a:spcPct val="0"/>
              </a:spcBef>
              <a:spcAft>
                <a:spcPts val="1138"/>
              </a:spcAft>
              <a:buClr>
                <a:srgbClr val="000000"/>
              </a:buClr>
              <a:buSzPct val="100000"/>
              <a:buFont typeface="Times New Roman" pitchFamily="16" charset="0"/>
              <a:defRPr sz="2800">
                <a:solidFill>
                  <a:srgbClr val="000000"/>
                </a:solidFill>
                <a:latin typeface="Calibri"/>
                <a:cs typeface="+mn-cs"/>
              </a:defRPr>
            </a:lvl2pPr>
            <a:lvl3pPr marL="1143000" indent="-228600" algn="l" defTabSz="457200" rtl="0" eaLnBrk="1" fontAlgn="base" hangingPunct="1">
              <a:lnSpc>
                <a:spcPct val="93000"/>
              </a:lnSpc>
              <a:spcBef>
                <a:spcPct val="0"/>
              </a:spcBef>
              <a:spcAft>
                <a:spcPts val="850"/>
              </a:spcAft>
              <a:buClr>
                <a:srgbClr val="000000"/>
              </a:buClr>
              <a:buSzPct val="100000"/>
              <a:buFont typeface="Times New Roman" pitchFamily="16" charset="0"/>
              <a:defRPr sz="2400">
                <a:solidFill>
                  <a:srgbClr val="000000"/>
                </a:solidFill>
                <a:latin typeface="Calibri"/>
                <a:cs typeface="+mn-cs"/>
              </a:defRPr>
            </a:lvl3pPr>
            <a:lvl4pPr marL="1600200" indent="-228600" algn="l" defTabSz="457200" rtl="0" eaLnBrk="1" fontAlgn="base" hangingPunct="1">
              <a:lnSpc>
                <a:spcPct val="93000"/>
              </a:lnSpc>
              <a:spcBef>
                <a:spcPct val="0"/>
              </a:spcBef>
              <a:spcAft>
                <a:spcPts val="575"/>
              </a:spcAft>
              <a:buClr>
                <a:srgbClr val="000000"/>
              </a:buClr>
              <a:buSzPct val="100000"/>
              <a:buFont typeface="Times New Roman" pitchFamily="16" charset="0"/>
              <a:defRPr sz="2000">
                <a:solidFill>
                  <a:srgbClr val="000000"/>
                </a:solidFill>
                <a:latin typeface="Calibri"/>
                <a:cs typeface="+mn-cs"/>
              </a:defRPr>
            </a:lvl4pPr>
            <a:lvl5pPr marL="20574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Calibri"/>
                <a:cs typeface="+mn-cs"/>
              </a:defRPr>
            </a:lvl5pPr>
            <a:lvl6pPr marL="25146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a:lstStyle>
          <a:p>
            <a:pPr marL="514350" indent="-457200">
              <a:buFont typeface="Arial" panose="020B0604020202020204" pitchFamily="34" charset="0"/>
              <a:buChar char="•"/>
            </a:pPr>
            <a:r>
              <a:rPr lang="en-US" sz="2800" kern="0" dirty="0">
                <a:solidFill>
                  <a:srgbClr val="3557E0"/>
                </a:solidFill>
              </a:rPr>
              <a:t>We recommend using the Builder App’s drag and drop capability to select which points are of interest as there are often many superfluous points</a:t>
            </a:r>
          </a:p>
        </p:txBody>
      </p:sp>
      <p:pic>
        <p:nvPicPr>
          <p:cNvPr id="11" name="Picture 10">
            <a:extLst>
              <a:ext uri="{FF2B5EF4-FFF2-40B4-BE49-F238E27FC236}">
                <a16:creationId xmlns:a16="http://schemas.microsoft.com/office/drawing/2014/main" id="{685422DB-7132-4C09-8FFF-A453BCFEDF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0379" y="1951037"/>
            <a:ext cx="11093303" cy="4953000"/>
          </a:xfrm>
          <a:prstGeom prst="rect">
            <a:avLst/>
          </a:prstGeom>
          <a:ln>
            <a:solidFill>
              <a:schemeClr val="tx1"/>
            </a:solidFill>
          </a:ln>
        </p:spPr>
      </p:pic>
    </p:spTree>
    <p:extLst>
      <p:ext uri="{BB962C8B-B14F-4D97-AF65-F5344CB8AC3E}">
        <p14:creationId xmlns:p14="http://schemas.microsoft.com/office/powerpoint/2010/main" val="342910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4387" y="274637"/>
            <a:ext cx="11811000" cy="955675"/>
          </a:xfrm>
        </p:spPr>
        <p:txBody>
          <a:bodyPr/>
          <a:lstStyle/>
          <a:p>
            <a:pPr algn="l"/>
            <a:r>
              <a:rPr lang="en-US" b="1" dirty="0">
                <a:solidFill>
                  <a:srgbClr val="306091"/>
                </a:solidFill>
              </a:rPr>
              <a:t>Licensing</a:t>
            </a:r>
          </a:p>
        </p:txBody>
      </p:sp>
      <p:sp>
        <p:nvSpPr>
          <p:cNvPr id="3" name="Content Placeholder 2"/>
          <p:cNvSpPr>
            <a:spLocks noGrp="1"/>
          </p:cNvSpPr>
          <p:nvPr>
            <p:ph idx="4294967295"/>
          </p:nvPr>
        </p:nvSpPr>
        <p:spPr>
          <a:xfrm>
            <a:off x="814387" y="1306512"/>
            <a:ext cx="11811000" cy="5826125"/>
          </a:xfrm>
        </p:spPr>
        <p:txBody>
          <a:bodyPr/>
          <a:lstStyle/>
          <a:p>
            <a:pPr marL="914400" lvl="1" indent="-457200">
              <a:buFont typeface="Arial" panose="020B0604020202020204" pitchFamily="34" charset="0"/>
              <a:buChar char="•"/>
            </a:pPr>
            <a:r>
              <a:rPr lang="en-US" dirty="0">
                <a:solidFill>
                  <a:srgbClr val="3557E0"/>
                </a:solidFill>
                <a:ea typeface="+mn-ea"/>
              </a:rPr>
              <a:t>Each </a:t>
            </a:r>
            <a:r>
              <a:rPr lang="en-US" dirty="0" err="1">
                <a:solidFill>
                  <a:srgbClr val="3557E0"/>
                </a:solidFill>
                <a:ea typeface="+mn-ea"/>
              </a:rPr>
              <a:t>Desigo</a:t>
            </a:r>
            <a:r>
              <a:rPr lang="en-US" dirty="0">
                <a:solidFill>
                  <a:srgbClr val="3557E0"/>
                </a:solidFill>
                <a:ea typeface="+mn-ea"/>
              </a:rPr>
              <a:t> connector extension is licensed to a single SkySpark Node Id</a:t>
            </a:r>
          </a:p>
          <a:p>
            <a:pPr marL="914400" lvl="1" indent="-457200">
              <a:buFont typeface="Arial" panose="020B0604020202020204" pitchFamily="34" charset="0"/>
              <a:buChar char="•"/>
            </a:pPr>
            <a:r>
              <a:rPr lang="en-US" dirty="0">
                <a:solidFill>
                  <a:srgbClr val="3557E0"/>
                </a:solidFill>
                <a:ea typeface="+mn-ea"/>
              </a:rPr>
              <a:t>Each </a:t>
            </a:r>
            <a:r>
              <a:rPr lang="en-US" dirty="0" err="1">
                <a:solidFill>
                  <a:srgbClr val="3557E0"/>
                </a:solidFill>
                <a:ea typeface="+mn-ea"/>
              </a:rPr>
              <a:t>Desigo</a:t>
            </a:r>
            <a:r>
              <a:rPr lang="en-US" dirty="0">
                <a:solidFill>
                  <a:srgbClr val="3557E0"/>
                </a:solidFill>
                <a:ea typeface="+mn-ea"/>
              </a:rPr>
              <a:t> connector extension is licensed to a set maximum number of points</a:t>
            </a:r>
          </a:p>
          <a:p>
            <a:pPr marL="914400" lvl="1" indent="-457200">
              <a:buFont typeface="Arial" panose="020B0604020202020204" pitchFamily="34" charset="0"/>
              <a:buChar char="•"/>
            </a:pPr>
            <a:r>
              <a:rPr lang="en-US" dirty="0">
                <a:solidFill>
                  <a:srgbClr val="3557E0"/>
                </a:solidFill>
                <a:ea typeface="+mn-ea"/>
              </a:rPr>
              <a:t>If either of these states goes into fault, the issue must be corrected and </a:t>
            </a:r>
            <a:r>
              <a:rPr lang="en-US" dirty="0" err="1">
                <a:solidFill>
                  <a:srgbClr val="3557E0"/>
                </a:solidFill>
                <a:ea typeface="+mn-ea"/>
              </a:rPr>
              <a:t>SkySpark</a:t>
            </a:r>
            <a:r>
              <a:rPr lang="en-US" dirty="0">
                <a:solidFill>
                  <a:srgbClr val="3557E0"/>
                </a:solidFill>
                <a:ea typeface="+mn-ea"/>
              </a:rPr>
              <a:t> must be restarted</a:t>
            </a:r>
          </a:p>
        </p:txBody>
      </p:sp>
    </p:spTree>
    <p:extLst>
      <p:ext uri="{BB962C8B-B14F-4D97-AF65-F5344CB8AC3E}">
        <p14:creationId xmlns:p14="http://schemas.microsoft.com/office/powerpoint/2010/main" val="375337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A33479A9-CBB4-7244-B893-B554E12A942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814386" y="122237"/>
            <a:ext cx="10584865"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1F95A20-7BF9-0B49-AE0C-E7CE2CF717F4}"/>
              </a:ext>
            </a:extLst>
          </p:cNvPr>
          <p:cNvSpPr>
            <a:spLocks noChangeArrowheads="1"/>
          </p:cNvSpPr>
          <p:nvPr/>
        </p:nvSpPr>
        <p:spPr bwMode="auto">
          <a:xfrm>
            <a:off x="873535" y="2285127"/>
            <a:ext cx="10265952" cy="46166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lvl1pPr eaLnBrk="0">
              <a:tabLst>
                <a:tab pos="457200" algn="l"/>
              </a:tabLst>
              <a:defRPr>
                <a:solidFill>
                  <a:schemeClr val="tx1"/>
                </a:solidFill>
                <a:latin typeface="Arial" panose="020B0604020202020204" pitchFamily="34" charset="0"/>
              </a:defRPr>
            </a:lvl1pPr>
            <a:lvl2pPr marL="457200" eaLnBrk="0">
              <a:tabLst>
                <a:tab pos="457200" algn="l"/>
              </a:tabLst>
              <a:defRPr>
                <a:solidFill>
                  <a:schemeClr val="tx1"/>
                </a:solidFill>
                <a:latin typeface="Arial" panose="020B0604020202020204" pitchFamily="34" charset="0"/>
              </a:defRPr>
            </a:lvl2pPr>
            <a:lvl3pPr marL="914400" eaLnBrk="0">
              <a:tabLst>
                <a:tab pos="457200" algn="l"/>
              </a:tabLst>
              <a:defRPr>
                <a:solidFill>
                  <a:schemeClr val="tx1"/>
                </a:solidFill>
                <a:latin typeface="Arial" panose="020B0604020202020204" pitchFamily="34" charset="0"/>
              </a:defRPr>
            </a:lvl3pPr>
            <a:lvl4pPr marL="1371600" eaLnBrk="0">
              <a:tabLst>
                <a:tab pos="457200" algn="l"/>
              </a:tabLst>
              <a:defRPr>
                <a:solidFill>
                  <a:schemeClr val="tx1"/>
                </a:solidFill>
                <a:latin typeface="Arial" panose="020B0604020202020204" pitchFamily="34" charset="0"/>
              </a:defRPr>
            </a:lvl4pPr>
            <a:lvl5pPr marL="1828800" eaLnBrk="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Verify the Following:</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Internet Information Services (IIS) is installed</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The Web Service extension is installed</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The project is created in SMC and started and is an active project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Steps: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1" i="0" u="sng" strike="noStrike" cap="none" normalizeH="0" baseline="0" dirty="0">
                <a:ln>
                  <a:noFill/>
                </a:ln>
                <a:solidFill>
                  <a:srgbClr val="5298C7"/>
                </a:solidFill>
                <a:effectLst/>
                <a:latin typeface="Calibri" panose="020F0502020204030204" pitchFamily="34" charset="0"/>
                <a:ea typeface="Times New Roman" panose="02020603050405020304" pitchFamily="18" charset="0"/>
                <a:cs typeface="Helvetica" pitchFamily="2" charset="0"/>
              </a:rPr>
              <a:t>1 – Add a Web Service to an Existing Project</a:t>
            </a:r>
            <a:endParaRPr kumimoji="0" lang="en-US" altLang="en-US" sz="14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In the SMC tree, select </a:t>
            </a: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Projects</a:t>
            </a:r>
            <a:endParaRPr kumimoji="0" lang="en-US" altLang="en-US" sz="14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Select an existing project</a:t>
            </a:r>
            <a:endParaRPr kumimoji="0" lang="en-US" altLang="en-US" sz="14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Click </a:t>
            </a: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Stop</a:t>
            </a:r>
            <a:endParaRPr kumimoji="0" lang="en-US" altLang="en-US" sz="14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Click </a:t>
            </a: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OK</a:t>
            </a:r>
            <a:endParaRPr kumimoji="0" lang="en-US" altLang="en-US" sz="14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Click </a:t>
            </a: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Add to project</a:t>
            </a:r>
          </a:p>
          <a:p>
            <a:pPr marL="0" marR="0" lvl="0" indent="0" algn="l" defTabSz="914400" rtl="0" eaLnBrk="0" fontAlgn="base" latinLnBrk="0" hangingPunct="0">
              <a:lnSpc>
                <a:spcPct val="100000"/>
              </a:lnSpc>
              <a:spcBef>
                <a:spcPct val="0"/>
              </a:spcBef>
              <a:spcAft>
                <a:spcPct val="0"/>
              </a:spcAft>
              <a:buClrTx/>
              <a:buSzTx/>
              <a:tabLst>
                <a:tab pos="457200" algn="l"/>
              </a:tabLst>
            </a:pPr>
            <a:b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b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a.</a:t>
            </a: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In the </a:t>
            </a: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Select Project Extensions</a:t>
            </a: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dialog box, click the arrow next to </a:t>
            </a: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Connectivity</a:t>
            </a: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and select the </a:t>
            </a: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Web Services</a:t>
            </a: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check box</a:t>
            </a:r>
            <a:b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b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b.</a:t>
            </a: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Click </a:t>
            </a: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OK</a:t>
            </a:r>
            <a:b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b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c.</a:t>
            </a: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Click </a:t>
            </a: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Save</a:t>
            </a:r>
            <a:endParaRPr kumimoji="0" lang="en-US" altLang="en-US" sz="14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The </a:t>
            </a:r>
            <a:r>
              <a:rPr kumimoji="0" lang="en-US" altLang="en-US" sz="16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Web Services Communication</a:t>
            </a: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expander displays</a:t>
            </a:r>
            <a:endParaRPr kumimoji="0" lang="en-US" altLang="en-US" sz="14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sz="1600"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The Web Services extension is installed</a:t>
            </a:r>
            <a:endParaRPr kumimoji="0" lang="en-US" altLang="en-US" sz="1400" b="0" i="0" u="none" strike="noStrike" cap="none" normalizeH="0" baseline="0" dirty="0">
              <a:ln>
                <a:noFill/>
              </a:ln>
              <a:solidFill>
                <a:schemeClr val="tx1"/>
              </a:solidFill>
              <a:effectLst/>
            </a:endParaRPr>
          </a:p>
        </p:txBody>
      </p:sp>
      <p:pic>
        <p:nvPicPr>
          <p:cNvPr id="7" name="Picture 1">
            <a:extLst>
              <a:ext uri="{FF2B5EF4-FFF2-40B4-BE49-F238E27FC236}">
                <a16:creationId xmlns:a16="http://schemas.microsoft.com/office/drawing/2014/main" id="{FDB0CA5B-1329-0A4E-BF2A-B3CAD532B24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86340" y="1125130"/>
            <a:ext cx="9806940" cy="134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3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A33479A9-CBB4-7244-B893-B554E12A942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76287" y="122237"/>
            <a:ext cx="10584865"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99B7CCB-F53E-634C-AF01-D38426DEBF00}"/>
              </a:ext>
            </a:extLst>
          </p:cNvPr>
          <p:cNvSpPr/>
          <p:nvPr/>
        </p:nvSpPr>
        <p:spPr>
          <a:xfrm>
            <a:off x="845605" y="783662"/>
            <a:ext cx="12046481" cy="5088444"/>
          </a:xfrm>
          <a:prstGeom prst="rect">
            <a:avLst/>
          </a:prstGeom>
        </p:spPr>
        <p:txBody>
          <a:bodyPr wrap="square">
            <a:spAutoFit/>
          </a:bodyPr>
          <a:lstStyle/>
          <a:p>
            <a:pPr marL="0" marR="0">
              <a:lnSpc>
                <a:spcPct val="107000"/>
              </a:lnSpc>
              <a:spcBef>
                <a:spcPts val="0"/>
              </a:spcBef>
              <a:spcAft>
                <a:spcPts val="0"/>
              </a:spcAft>
            </a:pPr>
            <a:r>
              <a:rPr lang="en-US" sz="3200" b="1" u="sng" dirty="0">
                <a:solidFill>
                  <a:srgbClr val="5298C7"/>
                </a:solidFill>
                <a:latin typeface="Helvetica" pitchFamily="2" charset="0"/>
                <a:ea typeface="Times New Roman" panose="02020603050405020304" pitchFamily="18" charset="0"/>
                <a:cs typeface="Helvetica" pitchFamily="2" charset="0"/>
              </a:rPr>
              <a:t>2 – Configure the Web Service Settings</a:t>
            </a:r>
            <a:endParaRPr lang="en-US" sz="2400" b="1" u="sng"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600" dirty="0">
                <a:solidFill>
                  <a:srgbClr val="333333"/>
                </a:solidFill>
                <a:latin typeface="Helvetica" pitchFamily="2" charset="0"/>
                <a:ea typeface="Times New Roman" panose="02020603050405020304" pitchFamily="18" charset="0"/>
                <a:cs typeface="Helvetica" pitchFamily="2" charset="0"/>
              </a:rPr>
              <a:t>Click </a:t>
            </a:r>
            <a:r>
              <a:rPr lang="en-US" sz="1600" b="1" dirty="0">
                <a:solidFill>
                  <a:srgbClr val="333333"/>
                </a:solidFill>
                <a:latin typeface="Helvetica" pitchFamily="2" charset="0"/>
                <a:ea typeface="Times New Roman" panose="02020603050405020304" pitchFamily="18" charset="0"/>
                <a:cs typeface="Helvetica" pitchFamily="2" charset="0"/>
              </a:rPr>
              <a:t>Edit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Click </a:t>
            </a:r>
            <a:r>
              <a:rPr lang="en-US" sz="1600" b="1" dirty="0">
                <a:solidFill>
                  <a:srgbClr val="333333"/>
                </a:solidFill>
                <a:latin typeface="Helvetica" pitchFamily="2" charset="0"/>
                <a:ea typeface="Times New Roman" panose="02020603050405020304" pitchFamily="18" charset="0"/>
                <a:cs typeface="Helvetica" pitchFamily="2" charset="0"/>
              </a:rPr>
              <a:t>Next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0"/>
              </a:spcAft>
              <a:buSzPts val="1000"/>
              <a:buFont typeface="Symbol" pitchFamily="2" charset="2"/>
              <a:buChar char=""/>
              <a:tabLst>
                <a:tab pos="685800" algn="l"/>
              </a:tabLst>
            </a:pPr>
            <a:r>
              <a:rPr lang="en-US" sz="1600" dirty="0">
                <a:solidFill>
                  <a:srgbClr val="333333"/>
                </a:solidFill>
                <a:latin typeface="Helvetica" pitchFamily="2" charset="0"/>
                <a:ea typeface="Times New Roman" panose="02020603050405020304" pitchFamily="18" charset="0"/>
                <a:cs typeface="Helvetica" pitchFamily="2" charset="0"/>
              </a:rPr>
              <a:t>The </a:t>
            </a:r>
            <a:r>
              <a:rPr lang="en-US" sz="1600" b="1" dirty="0">
                <a:solidFill>
                  <a:srgbClr val="333333"/>
                </a:solidFill>
                <a:latin typeface="Helvetica" pitchFamily="2" charset="0"/>
                <a:ea typeface="Times New Roman" panose="02020603050405020304" pitchFamily="18" charset="0"/>
                <a:cs typeface="Helvetica" pitchFamily="2" charset="0"/>
              </a:rPr>
              <a:t>Project Settings</a:t>
            </a:r>
            <a:r>
              <a:rPr lang="en-US" sz="1600" dirty="0">
                <a:solidFill>
                  <a:srgbClr val="333333"/>
                </a:solidFill>
                <a:latin typeface="Helvetica" pitchFamily="2" charset="0"/>
                <a:ea typeface="Times New Roman" panose="02020603050405020304" pitchFamily="18" charset="0"/>
                <a:cs typeface="Helvetica" pitchFamily="2" charset="0"/>
              </a:rPr>
              <a:t> tab displays.  One default Web Service Interface (WSI) instance with default configuration is added.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In the </a:t>
            </a:r>
            <a:r>
              <a:rPr lang="en-US" sz="1600" b="1" dirty="0">
                <a:solidFill>
                  <a:srgbClr val="333333"/>
                </a:solidFill>
                <a:latin typeface="Helvetica" pitchFamily="2" charset="0"/>
                <a:ea typeface="Times New Roman" panose="02020603050405020304" pitchFamily="18" charset="0"/>
                <a:cs typeface="Helvetica" pitchFamily="2" charset="0"/>
              </a:rPr>
              <a:t>Web Services Communication</a:t>
            </a:r>
            <a:r>
              <a:rPr lang="en-US" sz="1600" dirty="0">
                <a:solidFill>
                  <a:srgbClr val="333333"/>
                </a:solidFill>
                <a:latin typeface="Helvetica" pitchFamily="2" charset="0"/>
                <a:ea typeface="Times New Roman" panose="02020603050405020304" pitchFamily="18" charset="0"/>
                <a:cs typeface="Helvetica" pitchFamily="2" charset="0"/>
              </a:rPr>
              <a:t> expander, provide the details as follows: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tabLst>
                <a:tab pos="685800" algn="l"/>
              </a:tabLst>
            </a:pPr>
            <a:r>
              <a:rPr lang="en-US" sz="1600" dirty="0">
                <a:solidFill>
                  <a:srgbClr val="333333"/>
                </a:solidFill>
                <a:latin typeface="Helvetica" pitchFamily="2" charset="0"/>
                <a:ea typeface="Times New Roman" panose="02020603050405020304" pitchFamily="18" charset="0"/>
                <a:cs typeface="Helvetica" pitchFamily="2" charset="0"/>
              </a:rPr>
              <a:t>Enter a new name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0"/>
              </a:spcAft>
              <a:buSzPts val="1000"/>
              <a:buFont typeface="Symbol" pitchFamily="2" charset="2"/>
              <a:buChar char=""/>
              <a:tabLst>
                <a:tab pos="685800" algn="l"/>
              </a:tabLst>
            </a:pPr>
            <a:r>
              <a:rPr lang="en-US" sz="1600" dirty="0">
                <a:solidFill>
                  <a:srgbClr val="333333"/>
                </a:solidFill>
                <a:latin typeface="Helvetica" pitchFamily="2" charset="0"/>
                <a:ea typeface="Times New Roman" panose="02020603050405020304" pitchFamily="18" charset="0"/>
                <a:cs typeface="Helvetica" pitchFamily="2" charset="0"/>
              </a:rPr>
              <a:t>From the drop-down list under </a:t>
            </a:r>
            <a:r>
              <a:rPr lang="en-US" sz="1600" b="1" dirty="0">
                <a:solidFill>
                  <a:srgbClr val="333333"/>
                </a:solidFill>
                <a:latin typeface="Helvetica" pitchFamily="2" charset="0"/>
                <a:ea typeface="Times New Roman" panose="02020603050405020304" pitchFamily="18" charset="0"/>
                <a:cs typeface="Helvetica" pitchFamily="2" charset="0"/>
              </a:rPr>
              <a:t>Communication</a:t>
            </a:r>
            <a:r>
              <a:rPr lang="en-US" sz="1600" dirty="0">
                <a:solidFill>
                  <a:srgbClr val="333333"/>
                </a:solidFill>
                <a:latin typeface="Helvetica" pitchFamily="2" charset="0"/>
                <a:ea typeface="Times New Roman" panose="02020603050405020304" pitchFamily="18" charset="0"/>
                <a:cs typeface="Helvetica" pitchFamily="2" charset="0"/>
              </a:rPr>
              <a:t>, select </a:t>
            </a:r>
            <a:r>
              <a:rPr lang="en-US" sz="1600" u="sng" dirty="0">
                <a:solidFill>
                  <a:srgbClr val="333333"/>
                </a:solidFill>
                <a:latin typeface="Helvetica" pitchFamily="2" charset="0"/>
                <a:ea typeface="Times New Roman" panose="02020603050405020304" pitchFamily="18" charset="0"/>
                <a:cs typeface="Helvetica" pitchFamily="2" charset="0"/>
              </a:rPr>
              <a:t>Secured</a:t>
            </a:r>
            <a:r>
              <a:rPr lang="en-US" sz="1600" dirty="0">
                <a:solidFill>
                  <a:srgbClr val="333333"/>
                </a:solidFill>
                <a:latin typeface="Helvetica" pitchFamily="2" charset="0"/>
                <a:ea typeface="Times New Roman" panose="02020603050405020304" pitchFamily="18" charset="0"/>
                <a:cs typeface="Helvetica" pitchFamily="2" charset="0"/>
              </a:rPr>
              <a:t> or </a:t>
            </a:r>
            <a:r>
              <a:rPr lang="en-US" sz="1600" u="sng" dirty="0">
                <a:solidFill>
                  <a:srgbClr val="333333"/>
                </a:solidFill>
                <a:latin typeface="Helvetica" pitchFamily="2" charset="0"/>
                <a:ea typeface="Times New Roman" panose="02020603050405020304" pitchFamily="18" charset="0"/>
                <a:cs typeface="Helvetica" pitchFamily="2" charset="0"/>
              </a:rPr>
              <a:t>Local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0"/>
              </a:spcAft>
              <a:buSzPts val="1000"/>
              <a:buFont typeface="Symbol" pitchFamily="2" charset="2"/>
              <a:buChar char=""/>
              <a:tabLst>
                <a:tab pos="685800" algn="l"/>
              </a:tabLst>
            </a:pPr>
            <a:r>
              <a:rPr lang="en-US" sz="1600" dirty="0">
                <a:solidFill>
                  <a:srgbClr val="333333"/>
                </a:solidFill>
                <a:latin typeface="Helvetica" pitchFamily="2" charset="0"/>
                <a:ea typeface="Times New Roman" panose="02020603050405020304" pitchFamily="18" charset="0"/>
                <a:cs typeface="Helvetica" pitchFamily="2" charset="0"/>
              </a:rPr>
              <a:t>Modify the default ports under </a:t>
            </a:r>
            <a:r>
              <a:rPr lang="en-US" sz="1600" b="1" dirty="0">
                <a:solidFill>
                  <a:srgbClr val="333333"/>
                </a:solidFill>
                <a:latin typeface="Helvetica" pitchFamily="2" charset="0"/>
                <a:ea typeface="Times New Roman" panose="02020603050405020304" pitchFamily="18" charset="0"/>
                <a:cs typeface="Helvetica" pitchFamily="2" charset="0"/>
              </a:rPr>
              <a:t>Web Services Port</a:t>
            </a:r>
            <a:r>
              <a:rPr lang="en-US" sz="1600" dirty="0">
                <a:solidFill>
                  <a:srgbClr val="333333"/>
                </a:solidFill>
                <a:latin typeface="Helvetica" pitchFamily="2" charset="0"/>
                <a:ea typeface="Times New Roman" panose="02020603050405020304" pitchFamily="18" charset="0"/>
                <a:cs typeface="Helvetica" pitchFamily="2" charset="0"/>
              </a:rPr>
              <a:t>, for the </a:t>
            </a:r>
            <a:r>
              <a:rPr lang="en-US" sz="1600" b="1" dirty="0">
                <a:solidFill>
                  <a:srgbClr val="333333"/>
                </a:solidFill>
                <a:latin typeface="Helvetica" pitchFamily="2" charset="0"/>
                <a:ea typeface="Times New Roman" panose="02020603050405020304" pitchFamily="18" charset="0"/>
                <a:cs typeface="Helvetica" pitchFamily="2" charset="0"/>
              </a:rPr>
              <a:t>Secured</a:t>
            </a:r>
            <a:r>
              <a:rPr lang="en-US" sz="1600" dirty="0">
                <a:solidFill>
                  <a:srgbClr val="333333"/>
                </a:solidFill>
                <a:latin typeface="Helvetica" pitchFamily="2" charset="0"/>
                <a:ea typeface="Times New Roman" panose="02020603050405020304" pitchFamily="18" charset="0"/>
                <a:cs typeface="Helvetica" pitchFamily="2" charset="0"/>
              </a:rPr>
              <a:t> (8443) or </a:t>
            </a:r>
            <a:r>
              <a:rPr lang="en-US" sz="1600" b="1" dirty="0">
                <a:solidFill>
                  <a:srgbClr val="333333"/>
                </a:solidFill>
                <a:latin typeface="Helvetica" pitchFamily="2" charset="0"/>
                <a:ea typeface="Times New Roman" panose="02020603050405020304" pitchFamily="18" charset="0"/>
                <a:cs typeface="Helvetica" pitchFamily="2" charset="0"/>
              </a:rPr>
              <a:t>Local</a:t>
            </a:r>
            <a:r>
              <a:rPr lang="en-US" sz="1600" dirty="0">
                <a:solidFill>
                  <a:srgbClr val="333333"/>
                </a:solidFill>
                <a:latin typeface="Helvetica" pitchFamily="2" charset="0"/>
                <a:ea typeface="Times New Roman" panose="02020603050405020304" pitchFamily="18" charset="0"/>
                <a:cs typeface="Helvetica" pitchFamily="2" charset="0"/>
              </a:rPr>
              <a:t> (8080) </a:t>
            </a:r>
            <a:r>
              <a:rPr lang="en-US" sz="1600" b="1" dirty="0">
                <a:solidFill>
                  <a:srgbClr val="333333"/>
                </a:solidFill>
                <a:latin typeface="Helvetica" pitchFamily="2" charset="0"/>
                <a:ea typeface="Times New Roman" panose="02020603050405020304" pitchFamily="18" charset="0"/>
                <a:cs typeface="Helvetica" pitchFamily="2" charset="0"/>
              </a:rPr>
              <a:t>Communication</a:t>
            </a:r>
            <a:r>
              <a:rPr lang="en-US" sz="1600" dirty="0">
                <a:solidFill>
                  <a:srgbClr val="333333"/>
                </a:solidFill>
                <a:latin typeface="Helvetica" pitchFamily="2" charset="0"/>
                <a:ea typeface="Times New Roman" panose="02020603050405020304" pitchFamily="18" charset="0"/>
                <a:cs typeface="Helvetica" pitchFamily="2" charset="0"/>
              </a:rPr>
              <a:t> type</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NOTE: </a:t>
            </a:r>
            <a:r>
              <a:rPr lang="en-US" sz="1600" dirty="0">
                <a:solidFill>
                  <a:srgbClr val="333333"/>
                </a:solidFill>
                <a:latin typeface="Helvetica" pitchFamily="2" charset="0"/>
                <a:ea typeface="Times New Roman" panose="02020603050405020304" pitchFamily="18" charset="0"/>
                <a:cs typeface="Helvetica" pitchFamily="2" charset="0"/>
              </a:rPr>
              <a:t>For every WSI instance, enter a unique port number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428750" lvl="1" indent="-228600">
              <a:lnSpc>
                <a:spcPct val="107000"/>
              </a:lnSpc>
              <a:spcBef>
                <a:spcPts val="0"/>
              </a:spcBef>
              <a:spcAft>
                <a:spcPts val="0"/>
              </a:spcAft>
              <a:tabLst>
                <a:tab pos="685800" algn="l"/>
              </a:tabLst>
            </a:pPr>
            <a:r>
              <a:rPr lang="en-US" sz="1600" dirty="0">
                <a:solidFill>
                  <a:srgbClr val="333333"/>
                </a:solidFill>
                <a:latin typeface="Helvetica" pitchFamily="2" charset="0"/>
                <a:ea typeface="Times New Roman" panose="02020603050405020304" pitchFamily="18" charset="0"/>
                <a:cs typeface="Helvetica" pitchFamily="2" charset="0"/>
              </a:rPr>
              <a:t>Click</a:t>
            </a:r>
            <a:r>
              <a:rPr lang="en-US" sz="1600" b="1" dirty="0">
                <a:solidFill>
                  <a:srgbClr val="333333"/>
                </a:solidFill>
                <a:latin typeface="Helvetica" pitchFamily="2" charset="0"/>
                <a:ea typeface="Times New Roman" panose="02020603050405020304" pitchFamily="18" charset="0"/>
                <a:cs typeface="Helvetica" pitchFamily="2" charset="0"/>
              </a:rPr>
              <a:t> Browse</a:t>
            </a:r>
            <a:r>
              <a:rPr lang="en-US" sz="1600" dirty="0">
                <a:solidFill>
                  <a:srgbClr val="333333"/>
                </a:solidFill>
                <a:latin typeface="Helvetica" pitchFamily="2" charset="0"/>
                <a:ea typeface="Times New Roman" panose="02020603050405020304" pitchFamily="18" charset="0"/>
                <a:cs typeface="Helvetica" pitchFamily="2" charset="0"/>
              </a:rPr>
              <a:t> and select the host certificate, and click </a:t>
            </a:r>
            <a:r>
              <a:rPr lang="en-US" sz="1600" b="1" dirty="0">
                <a:solidFill>
                  <a:srgbClr val="333333"/>
                </a:solidFill>
                <a:latin typeface="Helvetica" pitchFamily="2" charset="0"/>
                <a:ea typeface="Times New Roman" panose="02020603050405020304" pitchFamily="18" charset="0"/>
                <a:cs typeface="Helvetica" pitchFamily="2" charset="0"/>
              </a:rPr>
              <a:t>OK</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0"/>
              </a:spcAft>
              <a:buSzPts val="1000"/>
              <a:buFont typeface="Symbol" pitchFamily="2" charset="2"/>
              <a:buChar char=""/>
              <a:tabLst>
                <a:tab pos="685800" algn="l"/>
              </a:tabLst>
            </a:pPr>
            <a:r>
              <a:rPr lang="en-US" sz="1600" dirty="0">
                <a:solidFill>
                  <a:srgbClr val="333333"/>
                </a:solidFill>
                <a:latin typeface="Helvetica" pitchFamily="2" charset="0"/>
                <a:ea typeface="Times New Roman" panose="02020603050405020304" pitchFamily="18" charset="0"/>
                <a:cs typeface="Helvetica" pitchFamily="2" charset="0"/>
              </a:rPr>
              <a:t>For adding more WSI instances, click </a:t>
            </a:r>
            <a:r>
              <a:rPr lang="en-US" sz="1600" b="1" dirty="0">
                <a:solidFill>
                  <a:srgbClr val="333333"/>
                </a:solidFill>
                <a:latin typeface="Helvetica" pitchFamily="2" charset="0"/>
                <a:ea typeface="Times New Roman" panose="02020603050405020304" pitchFamily="18" charset="0"/>
                <a:cs typeface="Helvetica" pitchFamily="2" charset="0"/>
              </a:rPr>
              <a:t>Add</a:t>
            </a:r>
            <a:br>
              <a:rPr lang="en-US" sz="1600" b="1"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NOTE: </a:t>
            </a:r>
            <a:r>
              <a:rPr lang="en-US" sz="1600" dirty="0">
                <a:solidFill>
                  <a:srgbClr val="333333"/>
                </a:solidFill>
                <a:latin typeface="Helvetica" pitchFamily="2" charset="0"/>
                <a:ea typeface="Times New Roman" panose="02020603050405020304" pitchFamily="18" charset="0"/>
                <a:cs typeface="Helvetica" pitchFamily="2" charset="0"/>
              </a:rPr>
              <a:t>Recommended maximum WSI instances to be added is 10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4"/>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Click on the Web Services Instance row to configure and open the </a:t>
            </a:r>
            <a:r>
              <a:rPr lang="en-US" sz="1600" b="1" dirty="0">
                <a:solidFill>
                  <a:srgbClr val="333333"/>
                </a:solidFill>
                <a:latin typeface="Helvetica" pitchFamily="2" charset="0"/>
                <a:ea typeface="Times New Roman" panose="02020603050405020304" pitchFamily="18" charset="0"/>
                <a:cs typeface="Helvetica" pitchFamily="2" charset="0"/>
              </a:rPr>
              <a:t>Directories Details</a:t>
            </a:r>
            <a:r>
              <a:rPr lang="en-US" sz="1600" dirty="0">
                <a:solidFill>
                  <a:srgbClr val="333333"/>
                </a:solidFill>
                <a:latin typeface="Helvetica" pitchFamily="2" charset="0"/>
                <a:ea typeface="Times New Roman" panose="02020603050405020304" pitchFamily="18" charset="0"/>
                <a:cs typeface="Helvetica" pitchFamily="2" charset="0"/>
              </a:rPr>
              <a:t> expander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685800" marR="0" indent="-228600">
              <a:lnSpc>
                <a:spcPct val="107000"/>
              </a:lnSpc>
              <a:spcBef>
                <a:spcPts val="0"/>
              </a:spcBef>
              <a:spcAft>
                <a:spcPts val="0"/>
              </a:spcAft>
              <a:tabLst>
                <a:tab pos="685800" algn="l"/>
              </a:tabLst>
            </a:pPr>
            <a:r>
              <a:rPr lang="en-US" sz="1600" dirty="0">
                <a:solidFill>
                  <a:srgbClr val="333333"/>
                </a:solidFill>
                <a:latin typeface="Helvetica" pitchFamily="2" charset="0"/>
                <a:ea typeface="Times New Roman" panose="02020603050405020304" pitchFamily="18" charset="0"/>
                <a:cs typeface="Helvetica" pitchFamily="2" charset="0"/>
              </a:rPr>
              <a:t>Add a Directories folder in the </a:t>
            </a:r>
            <a:r>
              <a:rPr lang="en-US" sz="1600" b="1" dirty="0">
                <a:solidFill>
                  <a:srgbClr val="333333"/>
                </a:solidFill>
                <a:latin typeface="Helvetica" pitchFamily="2" charset="0"/>
                <a:ea typeface="Times New Roman" panose="02020603050405020304" pitchFamily="18" charset="0"/>
                <a:cs typeface="Helvetica" pitchFamily="2" charset="0"/>
              </a:rPr>
              <a:t>Directories Access</a:t>
            </a:r>
            <a:r>
              <a:rPr lang="en-US" sz="1600" dirty="0">
                <a:solidFill>
                  <a:srgbClr val="333333"/>
                </a:solidFill>
                <a:latin typeface="Helvetica" pitchFamily="2" charset="0"/>
                <a:ea typeface="Times New Roman" panose="02020603050405020304" pitchFamily="18" charset="0"/>
                <a:cs typeface="Helvetica" pitchFamily="2" charset="0"/>
              </a:rPr>
              <a:t> tab.  For example, add </a:t>
            </a:r>
            <a:r>
              <a:rPr lang="en-US" sz="1600" b="1" dirty="0" err="1">
                <a:solidFill>
                  <a:srgbClr val="333333"/>
                </a:solidFill>
                <a:latin typeface="Helvetica" pitchFamily="2" charset="0"/>
                <a:ea typeface="Times New Roman" panose="02020603050405020304" pitchFamily="18" charset="0"/>
                <a:cs typeface="Helvetica" pitchFamily="2" charset="0"/>
              </a:rPr>
              <a:t>FlexReports</a:t>
            </a:r>
            <a:r>
              <a:rPr lang="en-US" sz="1600" dirty="0">
                <a:solidFill>
                  <a:srgbClr val="333333"/>
                </a:solidFill>
                <a:latin typeface="Helvetica" pitchFamily="2" charset="0"/>
                <a:ea typeface="Times New Roman" panose="02020603050405020304" pitchFamily="18" charset="0"/>
                <a:cs typeface="Helvetica" pitchFamily="2" charset="0"/>
              </a:rPr>
              <a:t> directories.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5"/>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Click </a:t>
            </a:r>
            <a:r>
              <a:rPr lang="en-US" sz="1600" b="1" dirty="0">
                <a:solidFill>
                  <a:srgbClr val="333333"/>
                </a:solidFill>
                <a:latin typeface="Helvetica" pitchFamily="2" charset="0"/>
                <a:ea typeface="Times New Roman" panose="02020603050405020304" pitchFamily="18" charset="0"/>
                <a:cs typeface="Helvetica" pitchFamily="2" charset="0"/>
              </a:rPr>
              <a:t>Save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To view the web service settings, click the </a:t>
            </a:r>
            <a:r>
              <a:rPr lang="en-US" sz="1600" b="1" dirty="0">
                <a:solidFill>
                  <a:srgbClr val="333333"/>
                </a:solidFill>
                <a:latin typeface="Helvetica" pitchFamily="2" charset="0"/>
                <a:ea typeface="Times New Roman" panose="02020603050405020304" pitchFamily="18" charset="0"/>
                <a:cs typeface="Helvetica" pitchFamily="2" charset="0"/>
              </a:rPr>
              <a:t>Web Services Settings </a:t>
            </a:r>
            <a:r>
              <a:rPr lang="en-US" sz="1600" dirty="0">
                <a:solidFill>
                  <a:srgbClr val="333333"/>
                </a:solidFill>
                <a:latin typeface="Helvetica" pitchFamily="2" charset="0"/>
                <a:ea typeface="Times New Roman" panose="02020603050405020304" pitchFamily="18" charset="0"/>
                <a:cs typeface="Helvetica" pitchFamily="2" charset="0"/>
              </a:rPr>
              <a:t>tab</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7"/>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Click </a:t>
            </a:r>
            <a:r>
              <a:rPr lang="en-US" sz="1600" b="1" dirty="0">
                <a:solidFill>
                  <a:srgbClr val="333333"/>
                </a:solidFill>
                <a:latin typeface="Helvetica" pitchFamily="2" charset="0"/>
                <a:ea typeface="Times New Roman" panose="02020603050405020304" pitchFamily="18" charset="0"/>
                <a:cs typeface="Helvetica" pitchFamily="2" charset="0"/>
              </a:rPr>
              <a:t>Start Project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82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A33479A9-CBB4-7244-B893-B554E12A942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33953" y="122237"/>
            <a:ext cx="10584865"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2978177-4142-D94A-A8DF-CE045E9988ED}"/>
              </a:ext>
            </a:extLst>
          </p:cNvPr>
          <p:cNvSpPr/>
          <p:nvPr/>
        </p:nvSpPr>
        <p:spPr>
          <a:xfrm>
            <a:off x="814386" y="655637"/>
            <a:ext cx="12153902" cy="6932732"/>
          </a:xfrm>
          <a:prstGeom prst="rect">
            <a:avLst/>
          </a:prstGeom>
        </p:spPr>
        <p:txBody>
          <a:bodyPr wrap="square">
            <a:spAutoFit/>
          </a:bodyPr>
          <a:lstStyle/>
          <a:p>
            <a:pPr marL="0" marR="0">
              <a:lnSpc>
                <a:spcPct val="107000"/>
              </a:lnSpc>
              <a:spcBef>
                <a:spcPts val="0"/>
              </a:spcBef>
              <a:spcAft>
                <a:spcPts val="0"/>
              </a:spcAft>
            </a:pPr>
            <a:r>
              <a:rPr lang="en-US" sz="3200" b="1" u="sng" dirty="0">
                <a:solidFill>
                  <a:srgbClr val="5298C7"/>
                </a:solidFill>
                <a:latin typeface="Helvetica" pitchFamily="2" charset="0"/>
                <a:ea typeface="Times New Roman" panose="02020603050405020304" pitchFamily="18" charset="0"/>
                <a:cs typeface="Helvetica" pitchFamily="2" charset="0"/>
              </a:rPr>
              <a:t>3 – Create a Website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0"/>
              </a:spcAft>
              <a:buSzPts val="1000"/>
              <a:buFont typeface="Symbol" pitchFamily="2" charset="2"/>
              <a:buChar char=""/>
              <a:tabLst>
                <a:tab pos="685800" algn="l"/>
              </a:tabLst>
            </a:pPr>
            <a:r>
              <a:rPr lang="en-US" sz="1600" b="1" dirty="0">
                <a:solidFill>
                  <a:srgbClr val="333333"/>
                </a:solidFill>
                <a:latin typeface="Helvetica" pitchFamily="2" charset="0"/>
                <a:ea typeface="Times New Roman" panose="02020603050405020304" pitchFamily="18" charset="0"/>
                <a:cs typeface="Helvetica" pitchFamily="2" charset="0"/>
              </a:rPr>
              <a:t>Required</a:t>
            </a:r>
            <a:r>
              <a:rPr lang="en-US" sz="1600" dirty="0">
                <a:solidFill>
                  <a:srgbClr val="333333"/>
                </a:solidFill>
                <a:latin typeface="Helvetica" pitchFamily="2" charset="0"/>
                <a:ea typeface="Times New Roman" panose="02020603050405020304" pitchFamily="18" charset="0"/>
                <a:cs typeface="Helvetica" pitchFamily="2" charset="0"/>
              </a:rPr>
              <a:t>: The IIS manager is installed and you have configured the necessary settings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0"/>
              </a:spcAft>
              <a:buSzPts val="1000"/>
              <a:buFont typeface="Symbol" pitchFamily="2" charset="2"/>
              <a:buChar char=""/>
              <a:tabLst>
                <a:tab pos="685800" algn="l"/>
              </a:tabLst>
            </a:pPr>
            <a:r>
              <a:rPr lang="en-US" sz="1600" i="1" dirty="0">
                <a:solidFill>
                  <a:srgbClr val="333333"/>
                </a:solidFill>
                <a:latin typeface="Helvetica" pitchFamily="2" charset="0"/>
                <a:ea typeface="Times New Roman" panose="02020603050405020304" pitchFamily="18" charset="0"/>
                <a:cs typeface="Helvetica" pitchFamily="2" charset="0"/>
              </a:rPr>
              <a:t>(Recommended)</a:t>
            </a:r>
            <a:r>
              <a:rPr lang="en-US" sz="1600" dirty="0">
                <a:solidFill>
                  <a:srgbClr val="333333"/>
                </a:solidFill>
                <a:latin typeface="Helvetica" pitchFamily="2" charset="0"/>
                <a:ea typeface="Times New Roman" panose="02020603050405020304" pitchFamily="18" charset="0"/>
                <a:cs typeface="Helvetica" pitchFamily="2" charset="0"/>
              </a:rPr>
              <a:t> You have deleted the default IIS website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0"/>
              </a:spcAft>
              <a:buSzPts val="1000"/>
              <a:buFont typeface="Symbol" pitchFamily="2" charset="2"/>
              <a:buChar char=""/>
              <a:tabLst>
                <a:tab pos="685800" algn="l"/>
              </a:tabLst>
            </a:pPr>
            <a:r>
              <a:rPr lang="en-US" sz="1600" dirty="0">
                <a:solidFill>
                  <a:srgbClr val="333333"/>
                </a:solidFill>
                <a:latin typeface="Helvetica" pitchFamily="2" charset="0"/>
                <a:ea typeface="Times New Roman" panose="02020603050405020304" pitchFamily="18" charset="0"/>
                <a:cs typeface="Helvetica" pitchFamily="2" charset="0"/>
              </a:rPr>
              <a:t>Application Request Routing (ARR) is installed on your system.  If the IIS settings are not set up correctly, the Application Request Routing may not be visible, so you may need to change the IIS settings and run the </a:t>
            </a:r>
            <a:r>
              <a:rPr lang="en-US" sz="1600" dirty="0" err="1">
                <a:solidFill>
                  <a:srgbClr val="333333"/>
                </a:solidFill>
                <a:latin typeface="Helvetica" pitchFamily="2" charset="0"/>
                <a:ea typeface="Times New Roman" panose="02020603050405020304" pitchFamily="18" charset="0"/>
                <a:cs typeface="Helvetica" pitchFamily="2" charset="0"/>
              </a:rPr>
              <a:t>Desigo</a:t>
            </a:r>
            <a:r>
              <a:rPr lang="en-US" sz="1600" dirty="0">
                <a:solidFill>
                  <a:srgbClr val="333333"/>
                </a:solidFill>
                <a:latin typeface="Helvetica" pitchFamily="2" charset="0"/>
                <a:ea typeface="Times New Roman" panose="02020603050405020304" pitchFamily="18" charset="0"/>
                <a:cs typeface="Helvetica" pitchFamily="2" charset="0"/>
              </a:rPr>
              <a:t> CC installer again.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In the SMC tree, select </a:t>
            </a:r>
            <a:r>
              <a:rPr lang="en-US" sz="1600" b="1" dirty="0">
                <a:solidFill>
                  <a:srgbClr val="333333"/>
                </a:solidFill>
                <a:latin typeface="Helvetica" pitchFamily="2" charset="0"/>
                <a:ea typeface="Times New Roman" panose="02020603050405020304" pitchFamily="18" charset="0"/>
                <a:cs typeface="Helvetica" pitchFamily="2" charset="0"/>
              </a:rPr>
              <a:t>Websites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Click the </a:t>
            </a:r>
            <a:r>
              <a:rPr lang="en-US" sz="1600" b="1" dirty="0">
                <a:solidFill>
                  <a:srgbClr val="333333"/>
                </a:solidFill>
                <a:latin typeface="Helvetica" pitchFamily="2" charset="0"/>
                <a:ea typeface="Times New Roman" panose="02020603050405020304" pitchFamily="18" charset="0"/>
                <a:cs typeface="Helvetica" pitchFamily="2" charset="0"/>
              </a:rPr>
              <a:t>Management</a:t>
            </a:r>
            <a:r>
              <a:rPr lang="en-US" sz="1600" dirty="0">
                <a:solidFill>
                  <a:srgbClr val="333333"/>
                </a:solidFill>
                <a:latin typeface="Helvetica" pitchFamily="2" charset="0"/>
                <a:ea typeface="Times New Roman" panose="02020603050405020304" pitchFamily="18" charset="0"/>
                <a:cs typeface="Helvetica" pitchFamily="2" charset="0"/>
              </a:rPr>
              <a:t> tab</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Click </a:t>
            </a:r>
            <a:r>
              <a:rPr lang="en-US" sz="1600" b="1" dirty="0">
                <a:solidFill>
                  <a:srgbClr val="333333"/>
                </a:solidFill>
                <a:latin typeface="Helvetica" pitchFamily="2" charset="0"/>
                <a:ea typeface="Times New Roman" panose="02020603050405020304" pitchFamily="18" charset="0"/>
                <a:cs typeface="Helvetica" pitchFamily="2" charset="0"/>
              </a:rPr>
              <a:t>Create Web site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4"/>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In the </a:t>
            </a:r>
            <a:r>
              <a:rPr lang="en-US" sz="1600" b="1" dirty="0">
                <a:solidFill>
                  <a:srgbClr val="333333"/>
                </a:solidFill>
                <a:latin typeface="Helvetica" pitchFamily="2" charset="0"/>
                <a:ea typeface="Times New Roman" panose="02020603050405020304" pitchFamily="18" charset="0"/>
                <a:cs typeface="Helvetica" pitchFamily="2" charset="0"/>
              </a:rPr>
              <a:t>Details</a:t>
            </a:r>
            <a:r>
              <a:rPr lang="en-US" sz="1600" dirty="0">
                <a:solidFill>
                  <a:srgbClr val="333333"/>
                </a:solidFill>
                <a:latin typeface="Helvetica" pitchFamily="2" charset="0"/>
                <a:ea typeface="Times New Roman" panose="02020603050405020304" pitchFamily="18" charset="0"/>
                <a:cs typeface="Helvetica" pitchFamily="2" charset="0"/>
              </a:rPr>
              <a:t> expander, do the following: </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a.</a:t>
            </a:r>
            <a:r>
              <a:rPr lang="en-US" sz="1600" dirty="0">
                <a:solidFill>
                  <a:srgbClr val="333333"/>
                </a:solidFill>
                <a:latin typeface="Helvetica" pitchFamily="2" charset="0"/>
                <a:ea typeface="Times New Roman" panose="02020603050405020304" pitchFamily="18" charset="0"/>
                <a:cs typeface="Helvetica" pitchFamily="2" charset="0"/>
              </a:rPr>
              <a:t> In the </a:t>
            </a:r>
            <a:r>
              <a:rPr lang="en-US" sz="1600" b="1" dirty="0">
                <a:solidFill>
                  <a:srgbClr val="333333"/>
                </a:solidFill>
                <a:latin typeface="Helvetica" pitchFamily="2" charset="0"/>
                <a:ea typeface="Times New Roman" panose="02020603050405020304" pitchFamily="18" charset="0"/>
                <a:cs typeface="Helvetica" pitchFamily="2" charset="0"/>
              </a:rPr>
              <a:t>Name</a:t>
            </a:r>
            <a:r>
              <a:rPr lang="en-US" sz="1600" dirty="0">
                <a:solidFill>
                  <a:srgbClr val="333333"/>
                </a:solidFill>
                <a:latin typeface="Helvetica" pitchFamily="2" charset="0"/>
                <a:ea typeface="Times New Roman" panose="02020603050405020304" pitchFamily="18" charset="0"/>
                <a:cs typeface="Helvetica" pitchFamily="2" charset="0"/>
              </a:rPr>
              <a:t> field,</a:t>
            </a:r>
            <a:r>
              <a:rPr lang="en-US" sz="1600" b="1" dirty="0">
                <a:solidFill>
                  <a:srgbClr val="333333"/>
                </a:solidFill>
                <a:latin typeface="Helvetica" pitchFamily="2" charset="0"/>
                <a:ea typeface="Times New Roman" panose="02020603050405020304" pitchFamily="18" charset="0"/>
                <a:cs typeface="Helvetica" pitchFamily="2" charset="0"/>
              </a:rPr>
              <a:t> </a:t>
            </a:r>
            <a:r>
              <a:rPr lang="en-US" sz="1600" dirty="0">
                <a:solidFill>
                  <a:srgbClr val="333333"/>
                </a:solidFill>
                <a:latin typeface="Helvetica" pitchFamily="2" charset="0"/>
                <a:ea typeface="Times New Roman" panose="02020603050405020304" pitchFamily="18" charset="0"/>
                <a:cs typeface="Helvetica" pitchFamily="2" charset="0"/>
              </a:rPr>
              <a:t>enter</a:t>
            </a:r>
            <a:r>
              <a:rPr lang="en-US" sz="1600" b="1" dirty="0">
                <a:solidFill>
                  <a:srgbClr val="333333"/>
                </a:solidFill>
                <a:latin typeface="Helvetica" pitchFamily="2" charset="0"/>
                <a:ea typeface="Times New Roman" panose="02020603050405020304" pitchFamily="18" charset="0"/>
                <a:cs typeface="Helvetica" pitchFamily="2" charset="0"/>
              </a:rPr>
              <a:t> </a:t>
            </a:r>
            <a:r>
              <a:rPr lang="en-US" sz="1600" dirty="0">
                <a:solidFill>
                  <a:srgbClr val="333333"/>
                </a:solidFill>
                <a:latin typeface="Helvetica" pitchFamily="2" charset="0"/>
                <a:ea typeface="Times New Roman" panose="02020603050405020304" pitchFamily="18" charset="0"/>
                <a:cs typeface="Helvetica" pitchFamily="2" charset="0"/>
              </a:rPr>
              <a:t>a new name for the web application</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b.</a:t>
            </a:r>
            <a:r>
              <a:rPr lang="en-US" sz="1600" dirty="0">
                <a:solidFill>
                  <a:srgbClr val="333333"/>
                </a:solidFill>
                <a:latin typeface="Helvetica" pitchFamily="2" charset="0"/>
                <a:ea typeface="Times New Roman" panose="02020603050405020304" pitchFamily="18" charset="0"/>
                <a:cs typeface="Helvetica" pitchFamily="2" charset="0"/>
              </a:rPr>
              <a:t> In the </a:t>
            </a:r>
            <a:r>
              <a:rPr lang="en-US" sz="1600" b="1" dirty="0">
                <a:solidFill>
                  <a:srgbClr val="333333"/>
                </a:solidFill>
                <a:latin typeface="Helvetica" pitchFamily="2" charset="0"/>
                <a:ea typeface="Times New Roman" panose="02020603050405020304" pitchFamily="18" charset="0"/>
                <a:cs typeface="Helvetica" pitchFamily="2" charset="0"/>
              </a:rPr>
              <a:t>Path</a:t>
            </a:r>
            <a:r>
              <a:rPr lang="en-US" sz="1600" dirty="0">
                <a:solidFill>
                  <a:srgbClr val="333333"/>
                </a:solidFill>
                <a:latin typeface="Helvetica" pitchFamily="2" charset="0"/>
                <a:ea typeface="Times New Roman" panose="02020603050405020304" pitchFamily="18" charset="0"/>
                <a:cs typeface="Helvetica" pitchFamily="2" charset="0"/>
              </a:rPr>
              <a:t> field, browse to select a destination for the website.  The default path is </a:t>
            </a:r>
            <a:r>
              <a:rPr lang="en-US" sz="1600" b="1" dirty="0">
                <a:solidFill>
                  <a:srgbClr val="333333"/>
                </a:solidFill>
                <a:latin typeface="Helvetica" pitchFamily="2" charset="0"/>
                <a:ea typeface="Times New Roman" panose="02020603050405020304" pitchFamily="18" charset="0"/>
                <a:cs typeface="Helvetica" pitchFamily="2" charset="0"/>
              </a:rPr>
              <a:t>[installation drive:]\[installation folder]\[</a:t>
            </a:r>
            <a:r>
              <a:rPr lang="en-US" sz="1600" b="1" dirty="0" err="1">
                <a:solidFill>
                  <a:srgbClr val="333333"/>
                </a:solidFill>
                <a:latin typeface="Helvetica" pitchFamily="2" charset="0"/>
                <a:ea typeface="Times New Roman" panose="02020603050405020304" pitchFamily="18" charset="0"/>
                <a:cs typeface="Helvetica" pitchFamily="2" charset="0"/>
              </a:rPr>
              <a:t>WebSites</a:t>
            </a:r>
            <a:r>
              <a:rPr lang="en-US" sz="1600" b="1" dirty="0">
                <a:solidFill>
                  <a:srgbClr val="333333"/>
                </a:solidFill>
                <a:latin typeface="Helvetica" pitchFamily="2" charset="0"/>
                <a:ea typeface="Times New Roman" panose="02020603050405020304" pitchFamily="18" charset="0"/>
                <a:cs typeface="Helvetica" pitchFamily="2" charset="0"/>
              </a:rPr>
              <a:t>]\[Web site name]</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c.</a:t>
            </a:r>
            <a:r>
              <a:rPr lang="en-US" sz="1600" dirty="0">
                <a:solidFill>
                  <a:srgbClr val="333333"/>
                </a:solidFill>
                <a:latin typeface="Helvetica" pitchFamily="2" charset="0"/>
                <a:ea typeface="Times New Roman" panose="02020603050405020304" pitchFamily="18" charset="0"/>
                <a:cs typeface="Helvetica" pitchFamily="2" charset="0"/>
              </a:rPr>
              <a:t> In the </a:t>
            </a:r>
            <a:r>
              <a:rPr lang="en-US" sz="1600" b="1" dirty="0">
                <a:solidFill>
                  <a:srgbClr val="333333"/>
                </a:solidFill>
                <a:latin typeface="Helvetica" pitchFamily="2" charset="0"/>
                <a:ea typeface="Times New Roman" panose="02020603050405020304" pitchFamily="18" charset="0"/>
                <a:cs typeface="Helvetica" pitchFamily="2" charset="0"/>
              </a:rPr>
              <a:t>User</a:t>
            </a:r>
            <a:r>
              <a:rPr lang="en-US" sz="1600" dirty="0">
                <a:solidFill>
                  <a:srgbClr val="333333"/>
                </a:solidFill>
                <a:latin typeface="Helvetica" pitchFamily="2" charset="0"/>
                <a:ea typeface="Times New Roman" panose="02020603050405020304" pitchFamily="18" charset="0"/>
                <a:cs typeface="Helvetica" pitchFamily="2" charset="0"/>
              </a:rPr>
              <a:t> field, browse to select a user for the website</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d.</a:t>
            </a:r>
            <a:r>
              <a:rPr lang="en-US" sz="1600" dirty="0">
                <a:solidFill>
                  <a:srgbClr val="333333"/>
                </a:solidFill>
                <a:latin typeface="Helvetica" pitchFamily="2" charset="0"/>
                <a:ea typeface="Times New Roman" panose="02020603050405020304" pitchFamily="18" charset="0"/>
                <a:cs typeface="Helvetica" pitchFamily="2" charset="0"/>
              </a:rPr>
              <a:t> In the Select User</a:t>
            </a:r>
            <a:r>
              <a:rPr lang="en-US" sz="1600" b="1" dirty="0">
                <a:solidFill>
                  <a:srgbClr val="333333"/>
                </a:solidFill>
                <a:latin typeface="Helvetica" pitchFamily="2" charset="0"/>
                <a:ea typeface="Times New Roman" panose="02020603050405020304" pitchFamily="18" charset="0"/>
                <a:cs typeface="Helvetica" pitchFamily="2" charset="0"/>
              </a:rPr>
              <a:t> </a:t>
            </a:r>
            <a:r>
              <a:rPr lang="en-US" sz="1600" dirty="0">
                <a:solidFill>
                  <a:srgbClr val="333333"/>
                </a:solidFill>
                <a:latin typeface="Helvetica" pitchFamily="2" charset="0"/>
                <a:ea typeface="Times New Roman" panose="02020603050405020304" pitchFamily="18" charset="0"/>
                <a:cs typeface="Helvetica" pitchFamily="2" charset="0"/>
              </a:rPr>
              <a:t>dialog box, select the user for the web application and enter the password</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NOTE:</a:t>
            </a:r>
            <a:r>
              <a:rPr lang="en-US" sz="1600" dirty="0">
                <a:solidFill>
                  <a:srgbClr val="333333"/>
                </a:solidFill>
                <a:latin typeface="Helvetica" pitchFamily="2" charset="0"/>
                <a:ea typeface="Times New Roman" panose="02020603050405020304" pitchFamily="18" charset="0"/>
                <a:cs typeface="Helvetica" pitchFamily="2" charset="0"/>
              </a:rPr>
              <a:t> The web application must be a member of the IIS_IUSRS group.  If you select a user that is not a member of the IIS_IUSRS group, SMC prompts you to add it.  </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dirty="0">
                <a:solidFill>
                  <a:srgbClr val="333333"/>
                </a:solidFill>
                <a:latin typeface="Helvetica" pitchFamily="2" charset="0"/>
                <a:ea typeface="Times New Roman" panose="02020603050405020304" pitchFamily="18" charset="0"/>
                <a:cs typeface="Helvetica" pitchFamily="2" charset="0"/>
              </a:rPr>
              <a:t>The user must also have </a:t>
            </a:r>
            <a:r>
              <a:rPr lang="en-US" sz="1600" b="1" dirty="0">
                <a:solidFill>
                  <a:srgbClr val="333333"/>
                </a:solidFill>
                <a:latin typeface="Helvetica" pitchFamily="2" charset="0"/>
                <a:ea typeface="Times New Roman" panose="02020603050405020304" pitchFamily="18" charset="0"/>
                <a:cs typeface="Helvetica" pitchFamily="2" charset="0"/>
              </a:rPr>
              <a:t>Allow log on locally</a:t>
            </a:r>
            <a:r>
              <a:rPr lang="en-US" sz="1600" dirty="0">
                <a:solidFill>
                  <a:srgbClr val="333333"/>
                </a:solidFill>
                <a:latin typeface="Helvetica" pitchFamily="2" charset="0"/>
                <a:ea typeface="Times New Roman" panose="02020603050405020304" pitchFamily="18" charset="0"/>
                <a:cs typeface="Helvetica" pitchFamily="2" charset="0"/>
              </a:rPr>
              <a:t> as Service right set.   </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e.</a:t>
            </a:r>
            <a:r>
              <a:rPr lang="en-US" sz="1600" dirty="0">
                <a:solidFill>
                  <a:srgbClr val="333333"/>
                </a:solidFill>
                <a:latin typeface="Helvetica" pitchFamily="2" charset="0"/>
                <a:ea typeface="Times New Roman" panose="02020603050405020304" pitchFamily="18" charset="0"/>
                <a:cs typeface="Helvetica" pitchFamily="2" charset="0"/>
              </a:rPr>
              <a:t> Enter the password</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NOTE:</a:t>
            </a:r>
            <a:r>
              <a:rPr lang="en-US" sz="1600" dirty="0">
                <a:solidFill>
                  <a:srgbClr val="333333"/>
                </a:solidFill>
                <a:latin typeface="Helvetica" pitchFamily="2" charset="0"/>
                <a:ea typeface="Times New Roman" panose="02020603050405020304" pitchFamily="18" charset="0"/>
                <a:cs typeface="Helvetica" pitchFamily="2" charset="0"/>
              </a:rPr>
              <a:t> Confirm the website/Web application user and password.  If the password has changed, you must modify the website/Web application, and provide the most recent password</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f.</a:t>
            </a:r>
            <a:r>
              <a:rPr lang="en-US" sz="1600" dirty="0">
                <a:solidFill>
                  <a:srgbClr val="333333"/>
                </a:solidFill>
                <a:latin typeface="Helvetica" pitchFamily="2" charset="0"/>
                <a:ea typeface="Times New Roman" panose="02020603050405020304" pitchFamily="18" charset="0"/>
                <a:cs typeface="Helvetica" pitchFamily="2" charset="0"/>
              </a:rPr>
              <a:t> Change the port numbers if the default cannot be used</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g.</a:t>
            </a:r>
            <a:r>
              <a:rPr lang="en-US" sz="1600" dirty="0">
                <a:solidFill>
                  <a:srgbClr val="333333"/>
                </a:solidFill>
                <a:latin typeface="Helvetica" pitchFamily="2" charset="0"/>
                <a:ea typeface="Times New Roman" panose="02020603050405020304" pitchFamily="18" charset="0"/>
                <a:cs typeface="Helvetica" pitchFamily="2" charset="0"/>
              </a:rPr>
              <a:t> Click </a:t>
            </a:r>
            <a:r>
              <a:rPr lang="en-US" sz="1600" b="1" dirty="0">
                <a:solidFill>
                  <a:srgbClr val="333333"/>
                </a:solidFill>
                <a:latin typeface="Helvetica" pitchFamily="2" charset="0"/>
                <a:ea typeface="Times New Roman" panose="02020603050405020304" pitchFamily="18" charset="0"/>
                <a:cs typeface="Helvetica" pitchFamily="2" charset="0"/>
              </a:rPr>
              <a:t>Create</a:t>
            </a:r>
            <a:r>
              <a:rPr lang="en-US" sz="1600" dirty="0">
                <a:solidFill>
                  <a:srgbClr val="333333"/>
                </a:solidFill>
                <a:latin typeface="Helvetica" pitchFamily="2" charset="0"/>
                <a:ea typeface="Times New Roman" panose="02020603050405020304" pitchFamily="18" charset="0"/>
                <a:cs typeface="Helvetica" pitchFamily="2" charset="0"/>
              </a:rPr>
              <a:t> to assign a certificate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5"/>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Click </a:t>
            </a:r>
            <a:r>
              <a:rPr lang="en-US" sz="1600" b="1" dirty="0">
                <a:solidFill>
                  <a:srgbClr val="333333"/>
                </a:solidFill>
                <a:latin typeface="Helvetica" pitchFamily="2" charset="0"/>
                <a:ea typeface="Times New Roman" panose="02020603050405020304" pitchFamily="18" charset="0"/>
                <a:cs typeface="Helvetica" pitchFamily="2" charset="0"/>
              </a:rPr>
              <a:t>Save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Click </a:t>
            </a:r>
            <a:r>
              <a:rPr lang="en-US" sz="1600" b="1" dirty="0">
                <a:solidFill>
                  <a:srgbClr val="333333"/>
                </a:solidFill>
                <a:latin typeface="Helvetica" pitchFamily="2" charset="0"/>
                <a:ea typeface="Times New Roman" panose="02020603050405020304" pitchFamily="18" charset="0"/>
                <a:cs typeface="Helvetica" pitchFamily="2" charset="0"/>
              </a:rPr>
              <a:t>OK</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solidFill>
                  <a:srgbClr val="333333"/>
                </a:solidFill>
                <a:latin typeface="Helvetica" pitchFamily="2" charset="0"/>
                <a:ea typeface="Times New Roman" panose="02020603050405020304" pitchFamily="18" charset="0"/>
                <a:cs typeface="Helvetica" pitchFamily="2" charset="0"/>
              </a:rPr>
              <a:t>NOTE:</a:t>
            </a:r>
            <a:r>
              <a:rPr lang="en-US" sz="1600" dirty="0">
                <a:solidFill>
                  <a:srgbClr val="333333"/>
                </a:solidFill>
                <a:latin typeface="Helvetica" pitchFamily="2" charset="0"/>
                <a:ea typeface="Times New Roman" panose="02020603050405020304" pitchFamily="18" charset="0"/>
                <a:cs typeface="Helvetica" pitchFamily="2" charset="0"/>
              </a:rPr>
              <a:t> HTTP is insecure and vulnerable to man-in-the-middle and eavesdropping attacks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706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A33479A9-CBB4-7244-B893-B554E12A942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46654" y="122237"/>
            <a:ext cx="10584865"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885B95E-3F1A-D34E-9E2E-E85047B726F5}"/>
              </a:ext>
            </a:extLst>
          </p:cNvPr>
          <p:cNvSpPr/>
          <p:nvPr/>
        </p:nvSpPr>
        <p:spPr>
          <a:xfrm>
            <a:off x="811739" y="735541"/>
            <a:ext cx="11851747" cy="4824975"/>
          </a:xfrm>
          <a:prstGeom prst="rect">
            <a:avLst/>
          </a:prstGeom>
        </p:spPr>
        <p:txBody>
          <a:bodyPr wrap="square">
            <a:spAutoFit/>
          </a:bodyPr>
          <a:lstStyle/>
          <a:p>
            <a:pPr marL="0" marR="0">
              <a:lnSpc>
                <a:spcPct val="107000"/>
              </a:lnSpc>
              <a:spcBef>
                <a:spcPts val="0"/>
              </a:spcBef>
              <a:spcAft>
                <a:spcPts val="0"/>
              </a:spcAft>
            </a:pPr>
            <a:r>
              <a:rPr lang="en-US" sz="3200" b="1" u="sng" dirty="0">
                <a:solidFill>
                  <a:srgbClr val="5298C7"/>
                </a:solidFill>
                <a:latin typeface="Helvetica" pitchFamily="2" charset="0"/>
                <a:ea typeface="Times New Roman" panose="02020603050405020304" pitchFamily="18" charset="0"/>
                <a:cs typeface="Helvetica" pitchFamily="2" charset="0"/>
              </a:rPr>
              <a:t>4 – Create a Web Service Communication on Server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In the SMC tree, under </a:t>
            </a:r>
            <a:r>
              <a:rPr lang="en-US" sz="1600" b="1" dirty="0">
                <a:solidFill>
                  <a:srgbClr val="333333"/>
                </a:solidFill>
                <a:latin typeface="Helvetica" pitchFamily="2" charset="0"/>
                <a:ea typeface="Times New Roman" panose="02020603050405020304" pitchFamily="18" charset="0"/>
                <a:cs typeface="Helvetica" pitchFamily="2" charset="0"/>
              </a:rPr>
              <a:t>Websites</a:t>
            </a:r>
            <a:r>
              <a:rPr lang="en-US" sz="1600" dirty="0">
                <a:solidFill>
                  <a:srgbClr val="333333"/>
                </a:solidFill>
                <a:latin typeface="Helvetica" pitchFamily="2" charset="0"/>
                <a:ea typeface="Times New Roman" panose="02020603050405020304" pitchFamily="18" charset="0"/>
                <a:cs typeface="Helvetica" pitchFamily="2" charset="0"/>
              </a:rPr>
              <a:t>, select the website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2"/>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Select the </a:t>
            </a:r>
            <a:r>
              <a:rPr lang="en-US" sz="1600" b="1" dirty="0">
                <a:solidFill>
                  <a:srgbClr val="333333"/>
                </a:solidFill>
                <a:latin typeface="Helvetica" pitchFamily="2" charset="0"/>
                <a:ea typeface="Times New Roman" panose="02020603050405020304" pitchFamily="18" charset="0"/>
                <a:cs typeface="Helvetica" pitchFamily="2" charset="0"/>
              </a:rPr>
              <a:t>Management</a:t>
            </a:r>
            <a:r>
              <a:rPr lang="en-US" sz="1600" dirty="0">
                <a:solidFill>
                  <a:srgbClr val="333333"/>
                </a:solidFill>
                <a:latin typeface="Helvetica" pitchFamily="2" charset="0"/>
                <a:ea typeface="Times New Roman" panose="02020603050405020304" pitchFamily="18" charset="0"/>
                <a:cs typeface="Helvetica" pitchFamily="2" charset="0"/>
              </a:rPr>
              <a:t> tab</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Click and select </a:t>
            </a:r>
            <a:r>
              <a:rPr lang="en-US" sz="1600" b="1" dirty="0">
                <a:solidFill>
                  <a:srgbClr val="333333"/>
                </a:solidFill>
                <a:latin typeface="Helvetica" pitchFamily="2" charset="0"/>
                <a:ea typeface="Times New Roman" panose="02020603050405020304" pitchFamily="18" charset="0"/>
                <a:cs typeface="Helvetica" pitchFamily="2" charset="0"/>
              </a:rPr>
              <a:t>Create Web Services Application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4"/>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In the </a:t>
            </a:r>
            <a:r>
              <a:rPr lang="en-US" sz="1600" b="1" dirty="0">
                <a:solidFill>
                  <a:srgbClr val="333333"/>
                </a:solidFill>
                <a:latin typeface="Helvetica" pitchFamily="2" charset="0"/>
                <a:ea typeface="Times New Roman" panose="02020603050405020304" pitchFamily="18" charset="0"/>
                <a:cs typeface="Helvetica" pitchFamily="2" charset="0"/>
              </a:rPr>
              <a:t>Project Information: Web Services Communication</a:t>
            </a:r>
            <a:r>
              <a:rPr lang="en-US" sz="1600" dirty="0">
                <a:solidFill>
                  <a:srgbClr val="333333"/>
                </a:solidFill>
                <a:latin typeface="Helvetica" pitchFamily="2" charset="0"/>
                <a:ea typeface="Times New Roman" panose="02020603050405020304" pitchFamily="18" charset="0"/>
                <a:cs typeface="Helvetica" pitchFamily="2" charset="0"/>
              </a:rPr>
              <a:t> expander, from the </a:t>
            </a:r>
            <a:r>
              <a:rPr lang="en-US" sz="1600" b="1" dirty="0">
                <a:solidFill>
                  <a:srgbClr val="333333"/>
                </a:solidFill>
                <a:latin typeface="Helvetica" pitchFamily="2" charset="0"/>
                <a:ea typeface="Times New Roman" panose="02020603050405020304" pitchFamily="18" charset="0"/>
                <a:cs typeface="Helvetica" pitchFamily="2" charset="0"/>
              </a:rPr>
              <a:t>Project name</a:t>
            </a:r>
            <a:r>
              <a:rPr lang="en-US" sz="1600" dirty="0">
                <a:solidFill>
                  <a:srgbClr val="333333"/>
                </a:solidFill>
                <a:latin typeface="Helvetica" pitchFamily="2" charset="0"/>
                <a:ea typeface="Times New Roman" panose="02020603050405020304" pitchFamily="18" charset="0"/>
                <a:cs typeface="Helvetica" pitchFamily="2" charset="0"/>
              </a:rPr>
              <a:t> drop-down list, select a project to which you want to link the web services application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5"/>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In the </a:t>
            </a:r>
            <a:r>
              <a:rPr lang="en-US" sz="1600" b="1" dirty="0">
                <a:solidFill>
                  <a:srgbClr val="333333"/>
                </a:solidFill>
                <a:latin typeface="Helvetica" pitchFamily="2" charset="0"/>
                <a:ea typeface="Times New Roman" panose="02020603050405020304" pitchFamily="18" charset="0"/>
                <a:cs typeface="Helvetica" pitchFamily="2" charset="0"/>
              </a:rPr>
              <a:t>Web Application Details</a:t>
            </a:r>
            <a:r>
              <a:rPr lang="en-US" sz="1600" dirty="0">
                <a:solidFill>
                  <a:srgbClr val="333333"/>
                </a:solidFill>
                <a:latin typeface="Helvetica" pitchFamily="2" charset="0"/>
                <a:ea typeface="Times New Roman" panose="02020603050405020304" pitchFamily="18" charset="0"/>
                <a:cs typeface="Helvetica" pitchFamily="2" charset="0"/>
              </a:rPr>
              <a:t> expander, do the following: </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a.</a:t>
            </a:r>
            <a:r>
              <a:rPr lang="en-US" sz="1600" dirty="0">
                <a:solidFill>
                  <a:srgbClr val="333333"/>
                </a:solidFill>
                <a:latin typeface="Helvetica" pitchFamily="2" charset="0"/>
                <a:ea typeface="Times New Roman" panose="02020603050405020304" pitchFamily="18" charset="0"/>
                <a:cs typeface="Helvetica" pitchFamily="2" charset="0"/>
              </a:rPr>
              <a:t> In the </a:t>
            </a:r>
            <a:r>
              <a:rPr lang="en-US" sz="1600" b="1" dirty="0">
                <a:solidFill>
                  <a:srgbClr val="333333"/>
                </a:solidFill>
                <a:latin typeface="Helvetica" pitchFamily="2" charset="0"/>
                <a:ea typeface="Times New Roman" panose="02020603050405020304" pitchFamily="18" charset="0"/>
                <a:cs typeface="Helvetica" pitchFamily="2" charset="0"/>
              </a:rPr>
              <a:t>Name</a:t>
            </a:r>
            <a:r>
              <a:rPr lang="en-US" sz="1600" dirty="0">
                <a:solidFill>
                  <a:srgbClr val="333333"/>
                </a:solidFill>
                <a:latin typeface="Helvetica" pitchFamily="2" charset="0"/>
                <a:ea typeface="Times New Roman" panose="02020603050405020304" pitchFamily="18" charset="0"/>
                <a:cs typeface="Helvetica" pitchFamily="2" charset="0"/>
              </a:rPr>
              <a:t> field,</a:t>
            </a:r>
            <a:r>
              <a:rPr lang="en-US" sz="1600" b="1" dirty="0">
                <a:solidFill>
                  <a:srgbClr val="333333"/>
                </a:solidFill>
                <a:latin typeface="Helvetica" pitchFamily="2" charset="0"/>
                <a:ea typeface="Times New Roman" panose="02020603050405020304" pitchFamily="18" charset="0"/>
                <a:cs typeface="Helvetica" pitchFamily="2" charset="0"/>
              </a:rPr>
              <a:t> </a:t>
            </a:r>
            <a:r>
              <a:rPr lang="en-US" sz="1600" dirty="0">
                <a:solidFill>
                  <a:srgbClr val="333333"/>
                </a:solidFill>
                <a:latin typeface="Helvetica" pitchFamily="2" charset="0"/>
                <a:ea typeface="Times New Roman" panose="02020603050405020304" pitchFamily="18" charset="0"/>
                <a:cs typeface="Helvetica" pitchFamily="2" charset="0"/>
              </a:rPr>
              <a:t>enter</a:t>
            </a:r>
            <a:r>
              <a:rPr lang="en-US" sz="1600" b="1" dirty="0">
                <a:solidFill>
                  <a:srgbClr val="333333"/>
                </a:solidFill>
                <a:latin typeface="Helvetica" pitchFamily="2" charset="0"/>
                <a:ea typeface="Times New Roman" panose="02020603050405020304" pitchFamily="18" charset="0"/>
                <a:cs typeface="Helvetica" pitchFamily="2" charset="0"/>
              </a:rPr>
              <a:t> </a:t>
            </a:r>
            <a:r>
              <a:rPr lang="en-US" sz="1600" dirty="0">
                <a:solidFill>
                  <a:srgbClr val="333333"/>
                </a:solidFill>
                <a:latin typeface="Helvetica" pitchFamily="2" charset="0"/>
                <a:ea typeface="Times New Roman" panose="02020603050405020304" pitchFamily="18" charset="0"/>
                <a:cs typeface="Helvetica" pitchFamily="2" charset="0"/>
              </a:rPr>
              <a:t>a new name for the web services application</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b.</a:t>
            </a:r>
            <a:r>
              <a:rPr lang="en-US" sz="1600" dirty="0">
                <a:solidFill>
                  <a:srgbClr val="333333"/>
                </a:solidFill>
                <a:latin typeface="Helvetica" pitchFamily="2" charset="0"/>
                <a:ea typeface="Times New Roman" panose="02020603050405020304" pitchFamily="18" charset="0"/>
                <a:cs typeface="Helvetica" pitchFamily="2" charset="0"/>
              </a:rPr>
              <a:t> In the </a:t>
            </a:r>
            <a:r>
              <a:rPr lang="en-US" sz="1600" b="1" dirty="0">
                <a:solidFill>
                  <a:srgbClr val="333333"/>
                </a:solidFill>
                <a:latin typeface="Helvetica" pitchFamily="2" charset="0"/>
                <a:ea typeface="Times New Roman" panose="02020603050405020304" pitchFamily="18" charset="0"/>
                <a:cs typeface="Helvetica" pitchFamily="2" charset="0"/>
              </a:rPr>
              <a:t>Path</a:t>
            </a:r>
            <a:r>
              <a:rPr lang="en-US" sz="1600" dirty="0">
                <a:solidFill>
                  <a:srgbClr val="333333"/>
                </a:solidFill>
                <a:latin typeface="Helvetica" pitchFamily="2" charset="0"/>
                <a:ea typeface="Times New Roman" panose="02020603050405020304" pitchFamily="18" charset="0"/>
                <a:cs typeface="Helvetica" pitchFamily="2" charset="0"/>
              </a:rPr>
              <a:t> field, browse to select a destination for the web services application.  The default path is </a:t>
            </a:r>
            <a:r>
              <a:rPr lang="en-US" sz="1600" b="1" dirty="0">
                <a:solidFill>
                  <a:srgbClr val="333333"/>
                </a:solidFill>
                <a:latin typeface="Helvetica" pitchFamily="2" charset="0"/>
                <a:ea typeface="Times New Roman" panose="02020603050405020304" pitchFamily="18" charset="0"/>
                <a:cs typeface="Helvetica" pitchFamily="2" charset="0"/>
              </a:rPr>
              <a:t>[installation drive:]\[installation folder]\[</a:t>
            </a:r>
            <a:r>
              <a:rPr lang="en-US" sz="1600" b="1" dirty="0" err="1">
                <a:solidFill>
                  <a:srgbClr val="333333"/>
                </a:solidFill>
                <a:latin typeface="Helvetica" pitchFamily="2" charset="0"/>
                <a:ea typeface="Times New Roman" panose="02020603050405020304" pitchFamily="18" charset="0"/>
                <a:cs typeface="Helvetica" pitchFamily="2" charset="0"/>
              </a:rPr>
              <a:t>WebSites</a:t>
            </a:r>
            <a:r>
              <a:rPr lang="en-US" sz="1600" b="1" dirty="0">
                <a:solidFill>
                  <a:srgbClr val="333333"/>
                </a:solidFill>
                <a:latin typeface="Helvetica" pitchFamily="2" charset="0"/>
                <a:ea typeface="Times New Roman" panose="02020603050405020304" pitchFamily="18" charset="0"/>
                <a:cs typeface="Helvetica" pitchFamily="2" charset="0"/>
              </a:rPr>
              <a:t>]\[Web site name]</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c.</a:t>
            </a:r>
            <a:r>
              <a:rPr lang="en-US" sz="1600" dirty="0">
                <a:solidFill>
                  <a:srgbClr val="333333"/>
                </a:solidFill>
                <a:latin typeface="Helvetica" pitchFamily="2" charset="0"/>
                <a:ea typeface="Times New Roman" panose="02020603050405020304" pitchFamily="18" charset="0"/>
                <a:cs typeface="Helvetica" pitchFamily="2" charset="0"/>
              </a:rPr>
              <a:t> In the </a:t>
            </a:r>
            <a:r>
              <a:rPr lang="en-US" sz="1600" b="1" dirty="0">
                <a:solidFill>
                  <a:srgbClr val="333333"/>
                </a:solidFill>
                <a:latin typeface="Helvetica" pitchFamily="2" charset="0"/>
                <a:ea typeface="Times New Roman" panose="02020603050405020304" pitchFamily="18" charset="0"/>
                <a:cs typeface="Helvetica" pitchFamily="2" charset="0"/>
              </a:rPr>
              <a:t>User</a:t>
            </a:r>
            <a:r>
              <a:rPr lang="en-US" sz="1600" dirty="0">
                <a:solidFill>
                  <a:srgbClr val="333333"/>
                </a:solidFill>
                <a:latin typeface="Helvetica" pitchFamily="2" charset="0"/>
                <a:ea typeface="Times New Roman" panose="02020603050405020304" pitchFamily="18" charset="0"/>
                <a:cs typeface="Helvetica" pitchFamily="2" charset="0"/>
              </a:rPr>
              <a:t> field, browse to select a user for the web services application using the Select User dialog box</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NOTE:</a:t>
            </a:r>
            <a:r>
              <a:rPr lang="en-US" sz="1600" dirty="0">
                <a:solidFill>
                  <a:srgbClr val="333333"/>
                </a:solidFill>
                <a:latin typeface="Helvetica" pitchFamily="2" charset="0"/>
                <a:ea typeface="Times New Roman" panose="02020603050405020304" pitchFamily="18" charset="0"/>
                <a:cs typeface="Helvetica" pitchFamily="2" charset="0"/>
              </a:rPr>
              <a:t> The web services application user must be a member of the IIS_IUSRS group.  If you select a user that is not a member of the IIS_IUSRS group, SMC prompts you to add it.  </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dirty="0">
                <a:solidFill>
                  <a:srgbClr val="333333"/>
                </a:solidFill>
                <a:latin typeface="Helvetica" pitchFamily="2" charset="0"/>
                <a:ea typeface="Times New Roman" panose="02020603050405020304" pitchFamily="18" charset="0"/>
                <a:cs typeface="Helvetica" pitchFamily="2" charset="0"/>
              </a:rPr>
              <a:t>The user must also have </a:t>
            </a:r>
            <a:r>
              <a:rPr lang="en-US" sz="1600" b="1" dirty="0">
                <a:solidFill>
                  <a:srgbClr val="333333"/>
                </a:solidFill>
                <a:latin typeface="Helvetica" pitchFamily="2" charset="0"/>
                <a:ea typeface="Times New Roman" panose="02020603050405020304" pitchFamily="18" charset="0"/>
                <a:cs typeface="Helvetica" pitchFamily="2" charset="0"/>
              </a:rPr>
              <a:t>Allow log on locally</a:t>
            </a:r>
            <a:r>
              <a:rPr lang="en-US" sz="1600" dirty="0">
                <a:solidFill>
                  <a:srgbClr val="333333"/>
                </a:solidFill>
                <a:latin typeface="Helvetica" pitchFamily="2" charset="0"/>
                <a:ea typeface="Times New Roman" panose="02020603050405020304" pitchFamily="18" charset="0"/>
                <a:cs typeface="Helvetica" pitchFamily="2" charset="0"/>
              </a:rPr>
              <a:t> as Service right set.   </a:t>
            </a:r>
            <a:br>
              <a:rPr lang="en-US" sz="1600" dirty="0">
                <a:solidFill>
                  <a:srgbClr val="333333"/>
                </a:solidFill>
                <a:latin typeface="Helvetica" pitchFamily="2" charset="0"/>
                <a:ea typeface="Times New Roman" panose="02020603050405020304" pitchFamily="18" charset="0"/>
                <a:cs typeface="Helvetica" pitchFamily="2" charset="0"/>
              </a:rPr>
            </a:br>
            <a:r>
              <a:rPr lang="en-US" sz="1600" b="1" dirty="0">
                <a:solidFill>
                  <a:srgbClr val="333333"/>
                </a:solidFill>
                <a:latin typeface="Helvetica" pitchFamily="2" charset="0"/>
                <a:ea typeface="Times New Roman" panose="02020603050405020304" pitchFamily="18" charset="0"/>
                <a:cs typeface="Helvetica" pitchFamily="2" charset="0"/>
              </a:rPr>
              <a:t>d.</a:t>
            </a:r>
            <a:r>
              <a:rPr lang="en-US" sz="1600" dirty="0">
                <a:solidFill>
                  <a:srgbClr val="333333"/>
                </a:solidFill>
                <a:latin typeface="Helvetica" pitchFamily="2" charset="0"/>
                <a:ea typeface="Times New Roman" panose="02020603050405020304" pitchFamily="18" charset="0"/>
                <a:cs typeface="Helvetica" pitchFamily="2" charset="0"/>
              </a:rPr>
              <a:t> Enter the </a:t>
            </a:r>
            <a:r>
              <a:rPr lang="en-US" sz="1600" b="1" dirty="0">
                <a:solidFill>
                  <a:srgbClr val="333333"/>
                </a:solidFill>
                <a:latin typeface="Helvetica" pitchFamily="2" charset="0"/>
                <a:ea typeface="Times New Roman" panose="02020603050405020304" pitchFamily="18" charset="0"/>
                <a:cs typeface="Helvetica" pitchFamily="2" charset="0"/>
              </a:rPr>
              <a:t>Password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6"/>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Click </a:t>
            </a:r>
            <a:r>
              <a:rPr lang="en-US" sz="1600" b="1" dirty="0">
                <a:solidFill>
                  <a:srgbClr val="333333"/>
                </a:solidFill>
                <a:latin typeface="Helvetica" pitchFamily="2" charset="0"/>
                <a:ea typeface="Times New Roman" panose="02020603050405020304" pitchFamily="18" charset="0"/>
                <a:cs typeface="Helvetica" pitchFamily="2" charset="0"/>
              </a:rPr>
              <a:t>Save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7"/>
              <a:tabLst>
                <a:tab pos="457200" algn="l"/>
              </a:tabLst>
            </a:pPr>
            <a:r>
              <a:rPr lang="en-US" sz="1600" dirty="0">
                <a:solidFill>
                  <a:srgbClr val="333333"/>
                </a:solidFill>
                <a:latin typeface="Helvetica" pitchFamily="2" charset="0"/>
                <a:ea typeface="Times New Roman" panose="02020603050405020304" pitchFamily="18" charset="0"/>
                <a:cs typeface="Helvetica" pitchFamily="2" charset="0"/>
              </a:rPr>
              <a:t>Click </a:t>
            </a:r>
            <a:r>
              <a:rPr lang="en-US" sz="1600" b="1" dirty="0">
                <a:solidFill>
                  <a:srgbClr val="333333"/>
                </a:solidFill>
                <a:latin typeface="Helvetica" pitchFamily="2" charset="0"/>
                <a:ea typeface="Times New Roman" panose="02020603050405020304" pitchFamily="18" charset="0"/>
                <a:cs typeface="Helvetica" pitchFamily="2" charset="0"/>
              </a:rPr>
              <a:t>OK</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273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A33479A9-CBB4-7244-B893-B554E12A9425}"/>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814386" y="122237"/>
            <a:ext cx="10584865"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D31118A0-3629-504C-BB03-9CEF069297FB}"/>
              </a:ext>
            </a:extLst>
          </p:cNvPr>
          <p:cNvSpPr>
            <a:spLocks noChangeArrowheads="1"/>
          </p:cNvSpPr>
          <p:nvPr/>
        </p:nvSpPr>
        <p:spPr bwMode="auto">
          <a:xfrm>
            <a:off x="1004887" y="744007"/>
            <a:ext cx="10762433" cy="63401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a:tabLst>
                <a:tab pos="457200" algn="l"/>
              </a:tabLst>
              <a:defRPr>
                <a:solidFill>
                  <a:schemeClr val="tx1"/>
                </a:solidFill>
                <a:latin typeface="Arial" panose="020B0604020202020204" pitchFamily="34" charset="0"/>
              </a:defRPr>
            </a:lvl1pPr>
            <a:lvl2pPr marL="457200" eaLnBrk="0">
              <a:tabLst>
                <a:tab pos="457200" algn="l"/>
              </a:tabLst>
              <a:defRPr>
                <a:solidFill>
                  <a:schemeClr val="tx1"/>
                </a:solidFill>
                <a:latin typeface="Arial" panose="020B0604020202020204" pitchFamily="34" charset="0"/>
              </a:defRPr>
            </a:lvl2pPr>
            <a:lvl3pPr marL="914400" eaLnBrk="0">
              <a:tabLst>
                <a:tab pos="457200" algn="l"/>
              </a:tabLst>
              <a:defRPr>
                <a:solidFill>
                  <a:schemeClr val="tx1"/>
                </a:solidFill>
                <a:latin typeface="Arial" panose="020B0604020202020204" pitchFamily="34" charset="0"/>
              </a:defRPr>
            </a:lvl3pPr>
            <a:lvl4pPr marL="1371600" eaLnBrk="0">
              <a:tabLst>
                <a:tab pos="457200" algn="l"/>
              </a:tabLst>
              <a:defRPr>
                <a:solidFill>
                  <a:schemeClr val="tx1"/>
                </a:solidFill>
                <a:latin typeface="Arial" panose="020B0604020202020204" pitchFamily="34" charset="0"/>
              </a:defRPr>
            </a:lvl4pPr>
            <a:lvl5pPr marL="1828800" eaLnBrk="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3200" b="1" i="0" u="sng" strike="noStrike" cap="none" normalizeH="0" baseline="0" dirty="0">
                <a:ln>
                  <a:noFill/>
                </a:ln>
                <a:solidFill>
                  <a:srgbClr val="5298C7"/>
                </a:solidFill>
                <a:effectLst/>
                <a:latin typeface="Calibri" panose="020F0502020204030204" pitchFamily="34" charset="0"/>
                <a:ea typeface="Times New Roman" panose="02020603050405020304" pitchFamily="18" charset="0"/>
                <a:cs typeface="Helvetica" pitchFamily="2" charset="0"/>
              </a:rPr>
              <a:t>5 – Verify Buffer Settings for Application Request Routing (ARR)</a:t>
            </a:r>
            <a:endParaRPr kumimoji="0" lang="en-US" altLang="en-US" sz="3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You want to verify the buffer settings for Application Request Routing (ARR), if WSI is not working</a:t>
            </a:r>
            <a:endParaRPr kumimoji="0" lang="en-US" altLang="en-US" sz="3200" b="0" i="0" u="none" strike="noStrike" cap="none" normalizeH="0" baseline="0" dirty="0">
              <a:ln>
                <a:noFill/>
              </a:ln>
              <a:solidFill>
                <a:schemeClr val="tx1"/>
              </a:solidFill>
              <a:effectLst/>
              <a:ea typeface="Times New Roman" panose="02020603050405020304" pitchFamily="18" charset="0"/>
            </a:endParaRPr>
          </a:p>
          <a:p>
            <a:pPr lvl="1" indent="0" defTabSz="914400">
              <a:lnSpc>
                <a:spcPct val="100000"/>
              </a:lnSpc>
              <a:buClrTx/>
              <a:buSzTx/>
              <a:buFontTx/>
              <a:buChar char="•"/>
            </a:pPr>
            <a:r>
              <a:rPr kumimoji="0" lang="en-US" altLang="en-US"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The</a:t>
            </a:r>
            <a:r>
              <a:rPr kumimoji="0" lang="en-US" altLang="en-US"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IIS Manager</a:t>
            </a:r>
            <a:r>
              <a:rPr kumimoji="0" lang="en-US" altLang="en-US"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is open</a:t>
            </a:r>
            <a:endParaRPr kumimoji="0" lang="en-US" altLang="en-US" sz="3200" b="0" i="0" u="none" strike="noStrike" cap="none" normalizeH="0" baseline="0" dirty="0">
              <a:ln>
                <a:noFill/>
              </a:ln>
              <a:solidFill>
                <a:schemeClr val="tx1"/>
              </a:solidFill>
              <a:effectLst/>
              <a:ea typeface="Times New Roman" panose="02020603050405020304" pitchFamily="18" charset="0"/>
            </a:endParaRPr>
          </a:p>
          <a:p>
            <a:pPr lvl="1" indent="0" defTabSz="914400">
              <a:lnSpc>
                <a:spcPct val="100000"/>
              </a:lnSpc>
              <a:buClrTx/>
              <a:buSzTx/>
              <a:buFontTx/>
              <a:buChar char="•"/>
            </a:pPr>
            <a:r>
              <a:rPr kumimoji="0" lang="en-US" altLang="en-US"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In the </a:t>
            </a:r>
            <a:r>
              <a:rPr kumimoji="0" lang="en-US" altLang="en-US"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Buffer Setting</a:t>
            </a:r>
            <a:r>
              <a:rPr kumimoji="0" lang="en-US" altLang="en-US"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section, set the </a:t>
            </a:r>
            <a:r>
              <a:rPr kumimoji="0" lang="en-US" altLang="en-US"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Response buffer threshold (KB)</a:t>
            </a:r>
            <a:r>
              <a:rPr kumimoji="0" lang="en-US" altLang="en-US"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value to </a:t>
            </a:r>
            <a:r>
              <a:rPr kumimoji="0" lang="en-US" altLang="en-US"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0</a:t>
            </a:r>
            <a:endParaRPr kumimoji="0" lang="en-US" altLang="en-US" sz="3200" b="0" i="0" u="none" strike="noStrike" cap="none" normalizeH="0" baseline="0" dirty="0">
              <a:ln>
                <a:noFill/>
              </a:ln>
              <a:solidFill>
                <a:schemeClr val="tx1"/>
              </a:solidFill>
              <a:effectLst/>
              <a:ea typeface="Times New Roman" panose="02020603050405020304" pitchFamily="18" charset="0"/>
            </a:endParaRPr>
          </a:p>
          <a:p>
            <a:pPr lvl="1" indent="0" defTabSz="914400">
              <a:lnSpc>
                <a:spcPct val="100000"/>
              </a:lnSpc>
              <a:buClrTx/>
              <a:buSzTx/>
              <a:buFontTx/>
              <a:buChar char="•"/>
            </a:pPr>
            <a:r>
              <a:rPr kumimoji="0" lang="en-US" altLang="en-US"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In the </a:t>
            </a:r>
            <a:r>
              <a:rPr kumimoji="0" lang="en-US" altLang="en-US"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Actions</a:t>
            </a:r>
            <a:r>
              <a:rPr kumimoji="0" lang="en-US" altLang="en-US"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 pane, click </a:t>
            </a:r>
            <a:r>
              <a:rPr kumimoji="0" lang="en-US" altLang="en-US"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Helvetica" pitchFamily="2" charset="0"/>
              </a:rPr>
              <a:t>Apply</a:t>
            </a:r>
            <a:endParaRPr kumimoji="0" lang="en-US" altLang="en-US" sz="3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4400" b="1" i="0" u="none" strike="noStrike" cap="none" normalizeH="0" baseline="0" dirty="0">
                <a:ln>
                  <a:noFill/>
                </a:ln>
                <a:solidFill>
                  <a:srgbClr val="333333"/>
                </a:solidFill>
                <a:effectLst/>
                <a:latin typeface="inherit"/>
                <a:ea typeface="Times New Roman" panose="02020603050405020304" pitchFamily="18" charset="0"/>
                <a:cs typeface="Helvetica" pitchFamily="2" charset="0"/>
              </a:rPr>
              <a:t>Web Service Interface</a:t>
            </a:r>
            <a:endParaRPr kumimoji="0" lang="en-US" altLang="en-US" sz="5400" b="1"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3200" b="0" i="0" u="sng" strike="noStrike" cap="none" normalizeH="0" baseline="0" dirty="0">
                <a:ln>
                  <a:noFill/>
                </a:ln>
                <a:solidFill>
                  <a:srgbClr val="5298C7"/>
                </a:solidFill>
                <a:effectLst/>
                <a:latin typeface="Calibri" panose="020F0502020204030204" pitchFamily="34" charset="0"/>
                <a:ea typeface="Times New Roman" panose="02020603050405020304" pitchFamily="18" charset="0"/>
                <a:cs typeface="Helvetica" pitchFamily="2" charset="0"/>
              </a:rPr>
              <a:t>System Architecture and System Limits</a:t>
            </a:r>
            <a:endParaRPr kumimoji="0" lang="en-US" altLang="en-US" sz="32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3200" b="0" i="0" u="none" strike="noStrike" cap="none" normalizeH="0" baseline="0" dirty="0">
                <a:ln>
                  <a:noFill/>
                </a:ln>
                <a:solidFill>
                  <a:srgbClr val="333333"/>
                </a:solidFill>
                <a:effectLst/>
                <a:latin typeface="inherit"/>
                <a:ea typeface="Times New Roman" panose="02020603050405020304" pitchFamily="18" charset="0"/>
                <a:cs typeface="Helvetica" pitchFamily="2" charset="0"/>
              </a:rPr>
              <a:t>System Limits</a:t>
            </a:r>
            <a:endParaRPr kumimoji="0" lang="en-US" altLang="en-US" sz="32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a:ln>
                  <a:noFill/>
                </a:ln>
                <a:solidFill>
                  <a:srgbClr val="333333"/>
                </a:solidFill>
                <a:effectLst/>
                <a:ea typeface="Times New Roman" panose="02020603050405020304" pitchFamily="18" charset="0"/>
                <a:cs typeface="Helvetica" pitchFamily="2" charset="0"/>
              </a:rPr>
              <a:t>The following limits apply when using the Web Service Interface:</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lvl="1" indent="0" defTabSz="914400">
              <a:lnSpc>
                <a:spcPct val="100000"/>
              </a:lnSpc>
              <a:buClrTx/>
              <a:buSzTx/>
              <a:buFontTx/>
              <a:buChar char="•"/>
            </a:pPr>
            <a:r>
              <a:rPr kumimoji="0" lang="en-US" altLang="en-US"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Number of concurrent sessions: 100</a:t>
            </a:r>
            <a:endParaRPr kumimoji="0" lang="en-US" altLang="en-US" sz="16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Delay for notifications: &lt;1 second</a:t>
            </a:r>
            <a:endParaRPr kumimoji="0" lang="en-US" altLang="en-US" sz="16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5’000’000 value updates / day</a:t>
            </a:r>
            <a:endParaRPr kumimoji="0" lang="en-US" altLang="en-US" sz="16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20’000 value subscriptions</a:t>
            </a:r>
            <a:endParaRPr kumimoji="0" lang="en-US" altLang="en-US" sz="16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250’000 event notifications / day</a:t>
            </a:r>
            <a:endParaRPr kumimoji="0" lang="en-US" altLang="en-US" sz="16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250’000 event-counter notifications / day</a:t>
            </a:r>
            <a:endParaRPr kumimoji="0" lang="en-US" altLang="en-US" sz="1600" b="0" i="0" u="none" strike="noStrike" cap="none" normalizeH="0" baseline="0" dirty="0">
              <a:ln>
                <a:noFill/>
              </a:ln>
              <a:solidFill>
                <a:schemeClr val="tx1"/>
              </a:solidFill>
              <a:effectLst/>
            </a:endParaRPr>
          </a:p>
          <a:p>
            <a:pPr lvl="1" indent="0" defTabSz="914400">
              <a:lnSpc>
                <a:spcPct val="100000"/>
              </a:lnSpc>
              <a:buClrTx/>
              <a:buSzTx/>
              <a:buFontTx/>
              <a:buChar char="•"/>
            </a:pPr>
            <a:r>
              <a:rPr kumimoji="0" lang="en-US" altLang="en-US" b="0" i="0" u="none" strike="noStrike" cap="none" normalizeH="0" baseline="0" dirty="0">
                <a:ln>
                  <a:noFill/>
                </a:ln>
                <a:solidFill>
                  <a:srgbClr val="333333"/>
                </a:solidFill>
                <a:effectLst/>
                <a:latin typeface="Calibri" panose="020F0502020204030204" pitchFamily="34" charset="0"/>
                <a:ea typeface="Calibri" panose="020F0502020204030204" pitchFamily="34" charset="0"/>
                <a:cs typeface="Helvetica" pitchFamily="2" charset="0"/>
              </a:rPr>
              <a:t>1’000’000 trends / min</a:t>
            </a:r>
            <a:endParaRPr kumimoji="0" lang="en-US" altLang="en-US" sz="1600" b="0" i="0" u="none" strike="noStrike" cap="none" normalizeH="0" baseline="0" dirty="0">
              <a:ln>
                <a:noFill/>
              </a:ln>
              <a:solidFill>
                <a:schemeClr val="tx1"/>
              </a:solidFill>
              <a:effectLst/>
            </a:endParaRPr>
          </a:p>
        </p:txBody>
      </p:sp>
      <p:pic>
        <p:nvPicPr>
          <p:cNvPr id="7" name="Picture 6">
            <a:extLst>
              <a:ext uri="{FF2B5EF4-FFF2-40B4-BE49-F238E27FC236}">
                <a16:creationId xmlns:a16="http://schemas.microsoft.com/office/drawing/2014/main" id="{65A7E7D1-17D0-524D-8551-B545DA8205DE}"/>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9546693" y="4721753"/>
            <a:ext cx="257175" cy="257175"/>
          </a:xfrm>
          <a:prstGeom prst="rect">
            <a:avLst/>
          </a:prstGeom>
          <a:noFill/>
          <a:ln>
            <a:noFill/>
          </a:ln>
        </p:spPr>
      </p:pic>
      <p:sp>
        <p:nvSpPr>
          <p:cNvPr id="5" name="Rectangle 4">
            <a:extLst>
              <a:ext uri="{FF2B5EF4-FFF2-40B4-BE49-F238E27FC236}">
                <a16:creationId xmlns:a16="http://schemas.microsoft.com/office/drawing/2014/main" id="{18995EDE-40A9-974B-8A7B-97C9D176EA9F}"/>
              </a:ext>
            </a:extLst>
          </p:cNvPr>
          <p:cNvSpPr/>
          <p:nvPr/>
        </p:nvSpPr>
        <p:spPr>
          <a:xfrm>
            <a:off x="9463087" y="4978928"/>
            <a:ext cx="3595688" cy="1931876"/>
          </a:xfrm>
          <a:prstGeom prst="rect">
            <a:avLst/>
          </a:prstGeom>
        </p:spPr>
        <p:txBody>
          <a:bodyPr wrap="square">
            <a:spAutoFit/>
          </a:bodyPr>
          <a:lstStyle/>
          <a:p>
            <a:pPr marL="0" marR="0">
              <a:lnSpc>
                <a:spcPts val="2000"/>
              </a:lnSpc>
              <a:spcBef>
                <a:spcPts val="0"/>
              </a:spcBef>
              <a:spcAft>
                <a:spcPts val="0"/>
              </a:spcAft>
            </a:pPr>
            <a:r>
              <a:rPr lang="en-US" b="1" dirty="0">
                <a:solidFill>
                  <a:srgbClr val="333333"/>
                </a:solidFill>
                <a:latin typeface="Helvetica" pitchFamily="2" charset="0"/>
                <a:ea typeface="Times New Roman" panose="02020603050405020304" pitchFamily="18" charset="0"/>
                <a:cs typeface="Helvetica" pitchFamily="2" charset="0"/>
              </a:rPr>
              <a:t>NOTE:</a:t>
            </a:r>
            <a:br>
              <a:rPr lang="en-US" dirty="0">
                <a:solidFill>
                  <a:srgbClr val="333333"/>
                </a:solidFill>
                <a:latin typeface="Helvetica" pitchFamily="2" charset="0"/>
                <a:ea typeface="Times New Roman" panose="02020603050405020304" pitchFamily="18" charset="0"/>
                <a:cs typeface="Helvetica" pitchFamily="2" charset="0"/>
              </a:rPr>
            </a:br>
            <a:r>
              <a:rPr lang="en-US" dirty="0">
                <a:solidFill>
                  <a:srgbClr val="333333"/>
                </a:solidFill>
                <a:latin typeface="Calibri" panose="020F0502020204030204" pitchFamily="34" charset="0"/>
                <a:ea typeface="Times New Roman" panose="02020603050405020304" pitchFamily="18" charset="0"/>
                <a:cs typeface="Calibri" panose="020F0502020204030204" pitchFamily="34" charset="0"/>
              </a:rPr>
              <a:t>The Client versions of Windows (for example, Windows 10) have intentionally feature-limited versions of IIS.  One limitation is the number of concurrent connections which can be as low as 10.  </a:t>
            </a:r>
            <a:endParaRPr lang="en-US" sz="3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97210959"/>
      </p:ext>
    </p:extLst>
  </p:cSld>
  <p:clrMapOvr>
    <a:masterClrMapping/>
  </p:clrMapOvr>
</p:sld>
</file>

<file path=ppt/theme/theme1.xml><?xml version="1.0" encoding="utf-8"?>
<a:theme xmlns:a="http://schemas.openxmlformats.org/drawingml/2006/main" name="templat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US" sz="1800" b="0" i="0" u="none" strike="noStrike" cap="none" normalizeH="0" baseline="0" smtClean="0">
            <a:ln>
              <a:noFill/>
            </a:ln>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144308</TotalTime>
  <Words>1985</Words>
  <Application>Microsoft Macintosh PowerPoint</Application>
  <PresentationFormat>Custom</PresentationFormat>
  <Paragraphs>293</Paragraphs>
  <Slides>30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 Unicode MS</vt:lpstr>
      <vt:lpstr>Arial</vt:lpstr>
      <vt:lpstr>Calibri</vt:lpstr>
      <vt:lpstr>Calibri Light</vt:lpstr>
      <vt:lpstr>Helvetica</vt:lpstr>
      <vt:lpstr>inherit</vt:lpstr>
      <vt:lpstr>Symbol</vt:lpstr>
      <vt:lpstr>Times New Roman</vt:lpstr>
      <vt:lpstr>template</vt:lpstr>
      <vt:lpstr>PowerPoint Presentation</vt:lpstr>
      <vt:lpstr>Desigo</vt:lpstr>
      <vt:lpstr>Why Use this Connector?</vt:lpstr>
      <vt:lpstr>Licensing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Desigo Connectors in SkySpark</vt:lpstr>
      <vt:lpstr>Desigo Connector</vt:lpstr>
      <vt:lpstr>Desigo Connector Set Up</vt:lpstr>
      <vt:lpstr>Polling of curVal</vt:lpstr>
      <vt:lpstr>Setting Up Tuning Buckets (not needed for Desigo)</vt:lpstr>
      <vt:lpstr>Desigo Functions Part 1</vt:lpstr>
      <vt:lpstr>Desigo Functions Part 2</vt:lpstr>
      <vt:lpstr>Desigo Functions Part 3</vt:lpstr>
      <vt:lpstr>Desigo Functions Part 4</vt:lpstr>
      <vt:lpstr>Desigo View Functions</vt:lpstr>
      <vt:lpstr>Getting Data for Desigo Points Manually or Automatically</vt:lpstr>
      <vt:lpstr>Special Feature</vt:lpstr>
      <vt:lpstr>convertTo Feature</vt:lpstr>
      <vt:lpstr>Basic Troubleshooting</vt:lpstr>
      <vt:lpstr>Desigo TypeIDs</vt:lpstr>
      <vt:lpstr>Getting Points via Code</vt:lpstr>
      <vt:lpstr>Getting Points with GUI</vt:lpstr>
    </vt:vector>
  </TitlesOfParts>
  <Manager/>
  <Company>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Adam Wallen</dc:creator>
  <cp:keywords/>
  <dc:description/>
  <cp:lastModifiedBy>Microsoft Office User</cp:lastModifiedBy>
  <cp:revision>1042</cp:revision>
  <cp:lastPrinted>1601-01-01T00:00:00Z</cp:lastPrinted>
  <dcterms:created xsi:type="dcterms:W3CDTF">2014-08-28T00:45:44Z</dcterms:created>
  <dcterms:modified xsi:type="dcterms:W3CDTF">2026-04-21T20:28:55Z</dcterms:modified>
  <cp:category/>
</cp:coreProperties>
</file>